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9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9928225" cy="67976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83;&#1077;&#1089;&#1110;\&#1042;&#1083;&#1072;&#1089;&#1085;&#1080;&#1081;%20&#1076;&#1110;&#1084;\&#1055;&#1088;&#1077;&#1079;&#1077;&#1085;&#1090;&#1072;&#1094;&#1110;&#1103;%20&#1087;&#1088;&#1086;&#1075;&#1088;&#1072;&#1084;&#1080;%20&#1042;&#1083;&#1072;&#1089;&#1085;&#1080;&#1081;%20&#1044;&#1110;&#1084;\&#1055;&#1088;&#1077;&#1079;&#1077;&#1085;&#1090;&#1072;&#1094;&#1110;&#1103;%202022\&#1062;&#1077;%20&#1087;&#1088;&#1072;&#1074;&#1080;&#1083;&#1100;&#1085;&#1072;%20&#1087;&#1088;&#1077;&#1079;&#1077;&#1085;&#1090;&#1072;&#1094;&#1110;&#1103;%20&#1076;&#1086;%209%20&#1089;&#1083;&#1072;&#1081;&#1076;&#1091;%20&#1074;&#1082;&#1083;&#1102;&#1095;&#1085;&#1086;\&#1044;&#1110;&#1072;&#1075;&#1088;&#1072;&#1084;&#1072;%20&#1087;&#1086;&#1079;&#1080;&#1095;&#1072;&#1083;&#1100;&#1085;&#1080;&#1082;&#1080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позичальників</a:t>
            </a:r>
            <a:r>
              <a:rPr lang="ru-RU" b="1" dirty="0">
                <a:solidFill>
                  <a:schemeClr val="bg1"/>
                </a:solidFill>
              </a:rPr>
              <a:t> за 2021 </a:t>
            </a:r>
            <a:r>
              <a:rPr lang="ru-RU" b="1" dirty="0" err="1">
                <a:solidFill>
                  <a:schemeClr val="bg1"/>
                </a:solidFill>
              </a:rPr>
              <a:t>рік</a:t>
            </a:r>
            <a:endParaRPr lang="ru-RU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293809734031269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7906048"/>
        <c:axId val="137907584"/>
      </c:barChart>
      <c:catAx>
        <c:axId val="13790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37907584"/>
        <c:crosses val="autoZero"/>
        <c:auto val="1"/>
        <c:lblAlgn val="ctr"/>
        <c:lblOffset val="100"/>
        <c:noMultiLvlLbl val="0"/>
      </c:catAx>
      <c:valAx>
        <c:axId val="137907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7906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812268158858842"/>
          <c:y val="0.91997980203025964"/>
          <c:w val="0.54063992454950438"/>
          <c:h val="4.8654520193816088E-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Лист1!$E$18</c:f>
              <c:strCache>
                <c:ptCount val="1"/>
                <c:pt idx="0">
                  <c:v>Кількість позичальників за 2022 рік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Лист1!$D$19:$D$22</c:f>
              <c:strCache>
                <c:ptCount val="4"/>
                <c:pt idx="0">
                  <c:v>Львівський р-н</c:v>
                </c:pt>
                <c:pt idx="1">
                  <c:v>Золочівський р-н</c:v>
                </c:pt>
                <c:pt idx="2">
                  <c:v>Самбірський р-н</c:v>
                </c:pt>
                <c:pt idx="3">
                  <c:v>Яворівський р-н</c:v>
                </c:pt>
              </c:strCache>
            </c:strRef>
          </c:cat>
          <c:val>
            <c:numRef>
              <c:f>Лист1!$E$19:$E$22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016640"/>
        <c:axId val="182019584"/>
      </c:barChart>
      <c:catAx>
        <c:axId val="182016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2019584"/>
        <c:crosses val="autoZero"/>
        <c:auto val="1"/>
        <c:lblAlgn val="ctr"/>
        <c:lblOffset val="100"/>
        <c:noMultiLvlLbl val="0"/>
      </c:catAx>
      <c:valAx>
        <c:axId val="18201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01664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23056575436276477"/>
          <c:y val="0.10671836839221255"/>
          <c:w val="0.51727527333695422"/>
          <c:h val="0.131718650846704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C8A80-7BD2-4877-9B42-8E04A135F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3110E6-31FD-4A7B-8F68-5713D77093A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Внутрішньо переміщені особи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60FCC-E9FE-4CA3-94ED-35BBB699172F}" type="parTrans" cxnId="{A77167E7-B3DE-4BB5-97DC-E6B18709DC30}">
      <dgm:prSet/>
      <dgm:spPr/>
      <dgm:t>
        <a:bodyPr/>
        <a:lstStyle/>
        <a:p>
          <a:endParaRPr lang="uk-UA"/>
        </a:p>
      </dgm:t>
    </dgm:pt>
    <dgm:pt modelId="{7F4B1C67-4B89-486B-A0A2-3A96FC4E7968}" type="sibTrans" cxnId="{A77167E7-B3DE-4BB5-97DC-E6B18709DC30}">
      <dgm:prSet/>
      <dgm:spPr/>
      <dgm:t>
        <a:bodyPr/>
        <a:lstStyle/>
        <a:p>
          <a:endParaRPr lang="uk-UA"/>
        </a:p>
      </dgm:t>
    </dgm:pt>
    <dgm:pt modelId="{22D46038-EF0C-4CD8-A434-20B0A18B316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Енергозбереження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73641-B5FD-4B31-A18E-4AADD735F1B0}" type="parTrans" cxnId="{0153760E-4A87-437D-BEC0-C914667579A3}">
      <dgm:prSet/>
      <dgm:spPr/>
      <dgm:t>
        <a:bodyPr/>
        <a:lstStyle/>
        <a:p>
          <a:endParaRPr lang="uk-UA"/>
        </a:p>
      </dgm:t>
    </dgm:pt>
    <dgm:pt modelId="{7399A2F3-F246-4D71-9C3C-EDE24F083E8A}" type="sibTrans" cxnId="{0153760E-4A87-437D-BEC0-C914667579A3}">
      <dgm:prSet/>
      <dgm:spPr/>
      <dgm:t>
        <a:bodyPr/>
        <a:lstStyle/>
        <a:p>
          <a:endParaRPr lang="uk-UA"/>
        </a:p>
      </dgm:t>
    </dgm:pt>
    <dgm:pt modelId="{0A5B7169-ADC6-46CB-B748-0006E7B3AEC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Учасники АТО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7946F-9398-4A3A-B66D-62F76DB3742D}" type="sibTrans" cxnId="{532B0C42-15A3-418B-B991-C56D60C5C566}">
      <dgm:prSet/>
      <dgm:spPr/>
      <dgm:t>
        <a:bodyPr/>
        <a:lstStyle/>
        <a:p>
          <a:endParaRPr lang="uk-UA"/>
        </a:p>
      </dgm:t>
    </dgm:pt>
    <dgm:pt modelId="{7456F652-40A6-456B-820B-490224F08154}" type="parTrans" cxnId="{532B0C42-15A3-418B-B991-C56D60C5C566}">
      <dgm:prSet/>
      <dgm:spPr/>
      <dgm:t>
        <a:bodyPr/>
        <a:lstStyle/>
        <a:p>
          <a:endParaRPr lang="uk-UA"/>
        </a:p>
      </dgm:t>
    </dgm:pt>
    <dgm:pt modelId="{EAD2E77A-7010-46BC-A91E-AB09BCC5FE52}" type="pres">
      <dgm:prSet presAssocID="{D7FC8A80-7BD2-4877-9B42-8E04A135F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A92230-00F9-4AFB-8B17-72656B8FE364}" type="pres">
      <dgm:prSet presAssocID="{0A5B7169-ADC6-46CB-B748-0006E7B3AEC9}" presName="parentLin" presStyleCnt="0"/>
      <dgm:spPr/>
    </dgm:pt>
    <dgm:pt modelId="{A7D478D4-8F56-49F0-8E8E-D3FE3A1EDBF7}" type="pres">
      <dgm:prSet presAssocID="{0A5B7169-ADC6-46CB-B748-0006E7B3AEC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989640AC-8452-4E33-AF06-84A32049475C}" type="pres">
      <dgm:prSet presAssocID="{0A5B7169-ADC6-46CB-B748-0006E7B3AE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8B32B1-9AA6-46B6-A117-929C9E55E7C6}" type="pres">
      <dgm:prSet presAssocID="{0A5B7169-ADC6-46CB-B748-0006E7B3AEC9}" presName="negativeSpace" presStyleCnt="0"/>
      <dgm:spPr/>
    </dgm:pt>
    <dgm:pt modelId="{C9D19021-184F-4521-AA80-46523C4E04D6}" type="pres">
      <dgm:prSet presAssocID="{0A5B7169-ADC6-46CB-B748-0006E7B3AEC9}" presName="childText" presStyleLbl="conFgAcc1" presStyleIdx="0" presStyleCnt="3">
        <dgm:presLayoutVars>
          <dgm:bulletEnabled val="1"/>
        </dgm:presLayoutVars>
      </dgm:prSet>
      <dgm:spPr/>
    </dgm:pt>
    <dgm:pt modelId="{279EF293-95A6-4819-87E5-27D348794C8D}" type="pres">
      <dgm:prSet presAssocID="{7257946F-9398-4A3A-B66D-62F76DB3742D}" presName="spaceBetweenRectangles" presStyleCnt="0"/>
      <dgm:spPr/>
    </dgm:pt>
    <dgm:pt modelId="{9700121E-F00F-486B-BA90-3B8FB158A74C}" type="pres">
      <dgm:prSet presAssocID="{053110E6-31FD-4A7B-8F68-5713D77093AB}" presName="parentLin" presStyleCnt="0"/>
      <dgm:spPr/>
    </dgm:pt>
    <dgm:pt modelId="{7B74F72E-B14B-4E9F-840E-7EB7671CE86A}" type="pres">
      <dgm:prSet presAssocID="{053110E6-31FD-4A7B-8F68-5713D77093AB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BD4884D-464D-4966-A840-4F983190FF34}" type="pres">
      <dgm:prSet presAssocID="{053110E6-31FD-4A7B-8F68-5713D77093AB}" presName="parentText" presStyleLbl="node1" presStyleIdx="1" presStyleCnt="3" custScaleX="142857" custLinFactX="92069" custLinFactNeighborX="100000" custLinFactNeighborY="-348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9FD63-6D72-463D-BF1E-E11E6977731E}" type="pres">
      <dgm:prSet presAssocID="{053110E6-31FD-4A7B-8F68-5713D77093AB}" presName="negativeSpace" presStyleCnt="0"/>
      <dgm:spPr/>
    </dgm:pt>
    <dgm:pt modelId="{72D9E1E2-19A5-4E22-91B1-01D81351B6AA}" type="pres">
      <dgm:prSet presAssocID="{053110E6-31FD-4A7B-8F68-5713D77093AB}" presName="childText" presStyleLbl="conFgAcc1" presStyleIdx="1" presStyleCnt="3">
        <dgm:presLayoutVars>
          <dgm:bulletEnabled val="1"/>
        </dgm:presLayoutVars>
      </dgm:prSet>
      <dgm:spPr/>
    </dgm:pt>
    <dgm:pt modelId="{B0851745-9CA8-4787-8DEE-9813E9705F65}" type="pres">
      <dgm:prSet presAssocID="{7F4B1C67-4B89-486B-A0A2-3A96FC4E7968}" presName="spaceBetweenRectangles" presStyleCnt="0"/>
      <dgm:spPr/>
    </dgm:pt>
    <dgm:pt modelId="{EFDA8091-D04D-416B-B744-2C636BE45F6C}" type="pres">
      <dgm:prSet presAssocID="{22D46038-EF0C-4CD8-A434-20B0A18B3167}" presName="parentLin" presStyleCnt="0"/>
      <dgm:spPr/>
    </dgm:pt>
    <dgm:pt modelId="{921B13F5-DD16-4990-9AEB-2A5E58ECF2A1}" type="pres">
      <dgm:prSet presAssocID="{22D46038-EF0C-4CD8-A434-20B0A18B3167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56563AE7-C289-4CD8-AEF5-652296E4E5D2}" type="pres">
      <dgm:prSet presAssocID="{22D46038-EF0C-4CD8-A434-20B0A18B31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9E8D5-3F84-4795-9819-3971479463C7}" type="pres">
      <dgm:prSet presAssocID="{22D46038-EF0C-4CD8-A434-20B0A18B3167}" presName="negativeSpace" presStyleCnt="0"/>
      <dgm:spPr/>
    </dgm:pt>
    <dgm:pt modelId="{BBC7D08E-8531-4B23-BCC3-7D91466366A2}" type="pres">
      <dgm:prSet presAssocID="{22D46038-EF0C-4CD8-A434-20B0A18B31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7167E7-B3DE-4BB5-97DC-E6B18709DC30}" srcId="{D7FC8A80-7BD2-4877-9B42-8E04A135F64C}" destId="{053110E6-31FD-4A7B-8F68-5713D77093AB}" srcOrd="1" destOrd="0" parTransId="{24A60FCC-E9FE-4CA3-94ED-35BBB699172F}" sibTransId="{7F4B1C67-4B89-486B-A0A2-3A96FC4E7968}"/>
    <dgm:cxn modelId="{88188DF5-B9C2-47D9-B378-E7D863E32D8C}" type="presOf" srcId="{22D46038-EF0C-4CD8-A434-20B0A18B3167}" destId="{56563AE7-C289-4CD8-AEF5-652296E4E5D2}" srcOrd="1" destOrd="0" presId="urn:microsoft.com/office/officeart/2005/8/layout/list1"/>
    <dgm:cxn modelId="{0153760E-4A87-437D-BEC0-C914667579A3}" srcId="{D7FC8A80-7BD2-4877-9B42-8E04A135F64C}" destId="{22D46038-EF0C-4CD8-A434-20B0A18B3167}" srcOrd="2" destOrd="0" parTransId="{52F73641-B5FD-4B31-A18E-4AADD735F1B0}" sibTransId="{7399A2F3-F246-4D71-9C3C-EDE24F083E8A}"/>
    <dgm:cxn modelId="{532B0C42-15A3-418B-B991-C56D60C5C566}" srcId="{D7FC8A80-7BD2-4877-9B42-8E04A135F64C}" destId="{0A5B7169-ADC6-46CB-B748-0006E7B3AEC9}" srcOrd="0" destOrd="0" parTransId="{7456F652-40A6-456B-820B-490224F08154}" sibTransId="{7257946F-9398-4A3A-B66D-62F76DB3742D}"/>
    <dgm:cxn modelId="{5A5953FE-1D13-49BD-A29A-0FB5D4E5F6F1}" type="presOf" srcId="{0A5B7169-ADC6-46CB-B748-0006E7B3AEC9}" destId="{989640AC-8452-4E33-AF06-84A32049475C}" srcOrd="1" destOrd="0" presId="urn:microsoft.com/office/officeart/2005/8/layout/list1"/>
    <dgm:cxn modelId="{DC00F886-B600-4FFF-81EE-6619CA38A039}" type="presOf" srcId="{D7FC8A80-7BD2-4877-9B42-8E04A135F64C}" destId="{EAD2E77A-7010-46BC-A91E-AB09BCC5FE52}" srcOrd="0" destOrd="0" presId="urn:microsoft.com/office/officeart/2005/8/layout/list1"/>
    <dgm:cxn modelId="{8F688A85-1616-4D55-9919-76FB689D31D9}" type="presOf" srcId="{22D46038-EF0C-4CD8-A434-20B0A18B3167}" destId="{921B13F5-DD16-4990-9AEB-2A5E58ECF2A1}" srcOrd="0" destOrd="0" presId="urn:microsoft.com/office/officeart/2005/8/layout/list1"/>
    <dgm:cxn modelId="{1911B40B-7B4A-428F-94BA-160A334B5165}" type="presOf" srcId="{053110E6-31FD-4A7B-8F68-5713D77093AB}" destId="{7B74F72E-B14B-4E9F-840E-7EB7671CE86A}" srcOrd="0" destOrd="0" presId="urn:microsoft.com/office/officeart/2005/8/layout/list1"/>
    <dgm:cxn modelId="{92CF3FF5-D0F2-4F4D-B3E1-34B484F03356}" type="presOf" srcId="{0A5B7169-ADC6-46CB-B748-0006E7B3AEC9}" destId="{A7D478D4-8F56-49F0-8E8E-D3FE3A1EDBF7}" srcOrd="0" destOrd="0" presId="urn:microsoft.com/office/officeart/2005/8/layout/list1"/>
    <dgm:cxn modelId="{B97972EA-1E37-40C3-BD4A-6C0EBF02584D}" type="presOf" srcId="{053110E6-31FD-4A7B-8F68-5713D77093AB}" destId="{5BD4884D-464D-4966-A840-4F983190FF34}" srcOrd="1" destOrd="0" presId="urn:microsoft.com/office/officeart/2005/8/layout/list1"/>
    <dgm:cxn modelId="{97D2E641-EF26-420A-8B7F-DE3F7E196CA5}" type="presParOf" srcId="{EAD2E77A-7010-46BC-A91E-AB09BCC5FE52}" destId="{DAA92230-00F9-4AFB-8B17-72656B8FE364}" srcOrd="0" destOrd="0" presId="urn:microsoft.com/office/officeart/2005/8/layout/list1"/>
    <dgm:cxn modelId="{79C0C2F4-0871-4FEB-82CD-717FC3C6DF1D}" type="presParOf" srcId="{DAA92230-00F9-4AFB-8B17-72656B8FE364}" destId="{A7D478D4-8F56-49F0-8E8E-D3FE3A1EDBF7}" srcOrd="0" destOrd="0" presId="urn:microsoft.com/office/officeart/2005/8/layout/list1"/>
    <dgm:cxn modelId="{DE8E6BF5-41DD-4E5B-8B36-538605131CAC}" type="presParOf" srcId="{DAA92230-00F9-4AFB-8B17-72656B8FE364}" destId="{989640AC-8452-4E33-AF06-84A32049475C}" srcOrd="1" destOrd="0" presId="urn:microsoft.com/office/officeart/2005/8/layout/list1"/>
    <dgm:cxn modelId="{C1627368-879D-48DD-8115-4CC46A0ADD8D}" type="presParOf" srcId="{EAD2E77A-7010-46BC-A91E-AB09BCC5FE52}" destId="{938B32B1-9AA6-46B6-A117-929C9E55E7C6}" srcOrd="1" destOrd="0" presId="urn:microsoft.com/office/officeart/2005/8/layout/list1"/>
    <dgm:cxn modelId="{8E89C4BE-5827-42E9-BC70-AC9E23FF50CA}" type="presParOf" srcId="{EAD2E77A-7010-46BC-A91E-AB09BCC5FE52}" destId="{C9D19021-184F-4521-AA80-46523C4E04D6}" srcOrd="2" destOrd="0" presId="urn:microsoft.com/office/officeart/2005/8/layout/list1"/>
    <dgm:cxn modelId="{B4382DC8-9F01-4A3E-8946-39B68FB966B3}" type="presParOf" srcId="{EAD2E77A-7010-46BC-A91E-AB09BCC5FE52}" destId="{279EF293-95A6-4819-87E5-27D348794C8D}" srcOrd="3" destOrd="0" presId="urn:microsoft.com/office/officeart/2005/8/layout/list1"/>
    <dgm:cxn modelId="{5E0057F2-0EC4-4C8D-A44A-BA6B4B1C178E}" type="presParOf" srcId="{EAD2E77A-7010-46BC-A91E-AB09BCC5FE52}" destId="{9700121E-F00F-486B-BA90-3B8FB158A74C}" srcOrd="4" destOrd="0" presId="urn:microsoft.com/office/officeart/2005/8/layout/list1"/>
    <dgm:cxn modelId="{500D3A12-5DA4-48CA-8C69-1AAFEF8C0956}" type="presParOf" srcId="{9700121E-F00F-486B-BA90-3B8FB158A74C}" destId="{7B74F72E-B14B-4E9F-840E-7EB7671CE86A}" srcOrd="0" destOrd="0" presId="urn:microsoft.com/office/officeart/2005/8/layout/list1"/>
    <dgm:cxn modelId="{6455C5CE-B550-4C4D-B7C8-226D357C078D}" type="presParOf" srcId="{9700121E-F00F-486B-BA90-3B8FB158A74C}" destId="{5BD4884D-464D-4966-A840-4F983190FF34}" srcOrd="1" destOrd="0" presId="urn:microsoft.com/office/officeart/2005/8/layout/list1"/>
    <dgm:cxn modelId="{EB04E6D8-0498-4365-8182-11F76D5F6882}" type="presParOf" srcId="{EAD2E77A-7010-46BC-A91E-AB09BCC5FE52}" destId="{AFE9FD63-6D72-463D-BF1E-E11E6977731E}" srcOrd="5" destOrd="0" presId="urn:microsoft.com/office/officeart/2005/8/layout/list1"/>
    <dgm:cxn modelId="{C170F32F-CB62-4492-BC92-CF515476F52F}" type="presParOf" srcId="{EAD2E77A-7010-46BC-A91E-AB09BCC5FE52}" destId="{72D9E1E2-19A5-4E22-91B1-01D81351B6AA}" srcOrd="6" destOrd="0" presId="urn:microsoft.com/office/officeart/2005/8/layout/list1"/>
    <dgm:cxn modelId="{C24BBCD4-0FBB-4245-A3C9-EDB4B205A486}" type="presParOf" srcId="{EAD2E77A-7010-46BC-A91E-AB09BCC5FE52}" destId="{B0851745-9CA8-4787-8DEE-9813E9705F65}" srcOrd="7" destOrd="0" presId="urn:microsoft.com/office/officeart/2005/8/layout/list1"/>
    <dgm:cxn modelId="{DBEA529E-C652-40F1-A38F-1FC17DA4AFA0}" type="presParOf" srcId="{EAD2E77A-7010-46BC-A91E-AB09BCC5FE52}" destId="{EFDA8091-D04D-416B-B744-2C636BE45F6C}" srcOrd="8" destOrd="0" presId="urn:microsoft.com/office/officeart/2005/8/layout/list1"/>
    <dgm:cxn modelId="{7A5F8ED5-03C9-41EE-9E53-5258774FC153}" type="presParOf" srcId="{EFDA8091-D04D-416B-B744-2C636BE45F6C}" destId="{921B13F5-DD16-4990-9AEB-2A5E58ECF2A1}" srcOrd="0" destOrd="0" presId="urn:microsoft.com/office/officeart/2005/8/layout/list1"/>
    <dgm:cxn modelId="{F3DA2305-8874-43F5-9D74-AE50539D1A66}" type="presParOf" srcId="{EFDA8091-D04D-416B-B744-2C636BE45F6C}" destId="{56563AE7-C289-4CD8-AEF5-652296E4E5D2}" srcOrd="1" destOrd="0" presId="urn:microsoft.com/office/officeart/2005/8/layout/list1"/>
    <dgm:cxn modelId="{36D3982F-F2C1-4C08-9AAE-0CC6ABDAC3DC}" type="presParOf" srcId="{EAD2E77A-7010-46BC-A91E-AB09BCC5FE52}" destId="{1869E8D5-3F84-4795-9819-3971479463C7}" srcOrd="9" destOrd="0" presId="urn:microsoft.com/office/officeart/2005/8/layout/list1"/>
    <dgm:cxn modelId="{BDCC0172-9091-4B73-957A-B2A1FC60BDCF}" type="presParOf" srcId="{EAD2E77A-7010-46BC-A91E-AB09BCC5FE52}" destId="{BBC7D08E-8531-4B23-BCC3-7D91466366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9021-184F-4521-AA80-46523C4E04D6}">
      <dsp:nvSpPr>
        <dsp:cNvPr id="0" name=""/>
        <dsp:cNvSpPr/>
      </dsp:nvSpPr>
      <dsp:spPr>
        <a:xfrm>
          <a:off x="0" y="498823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640AC-8452-4E33-AF06-84A32049475C}">
      <dsp:nvSpPr>
        <dsp:cNvPr id="0" name=""/>
        <dsp:cNvSpPr/>
      </dsp:nvSpPr>
      <dsp:spPr>
        <a:xfrm>
          <a:off x="284431" y="56023"/>
          <a:ext cx="3982042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Учасники АТО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62" y="99254"/>
        <a:ext cx="3895580" cy="799138"/>
      </dsp:txXfrm>
    </dsp:sp>
    <dsp:sp modelId="{72D9E1E2-19A5-4E22-91B1-01D81351B6AA}">
      <dsp:nvSpPr>
        <dsp:cNvPr id="0" name=""/>
        <dsp:cNvSpPr/>
      </dsp:nvSpPr>
      <dsp:spPr>
        <a:xfrm>
          <a:off x="0" y="1859623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4884D-464D-4966-A840-4F983190FF34}">
      <dsp:nvSpPr>
        <dsp:cNvPr id="0" name=""/>
        <dsp:cNvSpPr/>
      </dsp:nvSpPr>
      <dsp:spPr>
        <a:xfrm>
          <a:off x="272215" y="1385934"/>
          <a:ext cx="5416416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Внутрішньо переміщені особи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446" y="1429165"/>
        <a:ext cx="5329954" cy="799138"/>
      </dsp:txXfrm>
    </dsp:sp>
    <dsp:sp modelId="{BBC7D08E-8531-4B23-BCC3-7D91466366A2}">
      <dsp:nvSpPr>
        <dsp:cNvPr id="0" name=""/>
        <dsp:cNvSpPr/>
      </dsp:nvSpPr>
      <dsp:spPr>
        <a:xfrm>
          <a:off x="0" y="3220424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63AE7-C289-4CD8-AEF5-652296E4E5D2}">
      <dsp:nvSpPr>
        <dsp:cNvPr id="0" name=""/>
        <dsp:cNvSpPr/>
      </dsp:nvSpPr>
      <dsp:spPr>
        <a:xfrm>
          <a:off x="284431" y="2777624"/>
          <a:ext cx="3982042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Енергозбереження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62" y="2820855"/>
        <a:ext cx="389558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"/>
          <p:cNvSpPr/>
          <p:nvPr/>
        </p:nvSpPr>
        <p:spPr>
          <a:xfrm>
            <a:off x="0" y="0"/>
            <a:ext cx="9928800" cy="67983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302000" cy="339919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/>
          </p:nvPr>
        </p:nvSpPr>
        <p:spPr>
          <a:xfrm>
            <a:off x="5624640" y="0"/>
            <a:ext cx="4302000" cy="339919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latin typeface="Times New Roman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21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uk-UA" sz="3600" b="0" strike="noStrike" spc="-1">
                <a:solidFill>
                  <a:srgbClr val="90C226"/>
                </a:solidFill>
                <a:latin typeface="Trebuchet MS"/>
              </a:rPr>
              <a:t>Для переміщення сторінки клацніть мишею</a:t>
            </a: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200" b="0" strike="noStrike" spc="-1">
                <a:solidFill>
                  <a:srgbClr val="000000"/>
                </a:solidFill>
                <a:latin typeface="Calibri"/>
              </a:rPr>
              <a:t>Для редагування формату приміток клацніть мишею</a:t>
            </a:r>
          </a:p>
        </p:txBody>
      </p:sp>
      <p:sp>
        <p:nvSpPr>
          <p:cNvPr id="217" name="PlaceHolder 6"/>
          <p:cNvSpPr>
            <a:spLocks noGrp="1"/>
          </p:cNvSpPr>
          <p:nvPr>
            <p:ph type="ftr"/>
          </p:nvPr>
        </p:nvSpPr>
        <p:spPr>
          <a:xfrm>
            <a:off x="0" y="6457748"/>
            <a:ext cx="4302000" cy="339919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sldNum"/>
          </p:nvPr>
        </p:nvSpPr>
        <p:spPr>
          <a:xfrm>
            <a:off x="5624640" y="6457748"/>
            <a:ext cx="4302000" cy="339919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0F6B14CE-B8C0-4ED1-B377-F91D08F5A8C2}" type="slidenum">
              <a:rPr lang="ru-RU" sz="1200" b="0" strike="noStrike" spc="-1">
                <a:latin typeface="Times New Roman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52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3A8DF1A2-D41F-415E-954A-DC7ECE1035EF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5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47F17464-28A3-4B88-B494-541DE75D535E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14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E84E97BA-5BD6-4AB3-B1E3-D2327FB9E64E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6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F816E386-161E-4FDD-8F4A-54F418A79C81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7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0E0762A-F14B-48B1-9F40-E6BF80088F86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8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A05D068A-34D8-4E9A-8FED-275AF254DF79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9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F7256CD-0C7A-4B65-9A8A-224DB32EDA8F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10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EAE33C55-3D79-4B75-8DDC-EA7EF06F549D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11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1FD75406-B127-45D9-8EEC-0579AC8FF72D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12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992160" y="3229594"/>
            <a:ext cx="7943760" cy="3059994"/>
          </a:xfrm>
          <a:prstGeom prst="rect">
            <a:avLst/>
          </a:prstGeom>
        </p:spPr>
        <p:txBody>
          <a:bodyPr lIns="0" tIns="0" rIns="0" bIns="0"/>
          <a:lstStyle/>
          <a:p>
            <a:endParaRPr lang="uk-UA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5624640" y="6457748"/>
            <a:ext cx="4302000" cy="3399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7A1A39C-09AF-4F53-897C-4FF76EE64455}" type="slidenum">
              <a:rPr lang="ru-RU" sz="1200" b="0" strike="noStrike" spc="-1">
                <a:solidFill>
                  <a:srgbClr val="FFFFFF"/>
                </a:solidFill>
                <a:latin typeface="Arial"/>
              </a:rPr>
              <a:t>13</a:t>
            </a:fld>
            <a:endParaRPr lang="uk-UA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275580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90248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12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275580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90248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120" y="609120"/>
            <a:ext cx="6348600" cy="612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75580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90248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12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275580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490248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120" y="609120"/>
            <a:ext cx="6348600" cy="612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75580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90248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12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275580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490248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609120" y="609120"/>
            <a:ext cx="6348600" cy="612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275580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902480" y="216036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0912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275580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body"/>
          </p:nvPr>
        </p:nvSpPr>
        <p:spPr>
          <a:xfrm>
            <a:off x="4902480" y="4187880"/>
            <a:ext cx="204408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120" y="609120"/>
            <a:ext cx="6348600" cy="612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62080" y="418788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uk-UA" sz="3600" b="0" strike="noStrike" spc="-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862080" y="2160360"/>
            <a:ext cx="30978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120" y="4187880"/>
            <a:ext cx="6348600" cy="1851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uk-UA" sz="1800" b="0" strike="noStrike" spc="-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17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cxnLst/>
              <a:rect l="l" t="t" r="r" b="b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cxnLst/>
              <a:rect l="l" t="t" r="r" b="b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cxnLst/>
              <a:rect l="l" t="t" r="r" b="b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uk-UA" sz="3600" b="0" strike="noStrike" spc="-1">
                <a:solidFill>
                  <a:srgbClr val="90C226"/>
                </a:solidFill>
                <a:latin typeface="Trebuchet MS"/>
              </a:rPr>
              <a:t>Для правки тексту заголовка клацніть мишею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>
                <a:solidFill>
                  <a:srgbClr val="FFFFFF"/>
                </a:solidFill>
                <a:latin typeface="Trebuchet MS"/>
              </a:rPr>
              <a:t>Для редагування структури клацніть мишею</a:t>
            </a:r>
          </a:p>
          <a:p>
            <a:pPr marL="742680" lvl="1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0" strike="noStrike" spc="-1">
                <a:solidFill>
                  <a:srgbClr val="FFFFFF"/>
                </a:solidFill>
                <a:latin typeface="Trebuchet MS"/>
              </a:rPr>
              <a:t>Другий рівень структури</a:t>
            </a:r>
          </a:p>
          <a:p>
            <a:pPr marL="1143000" lvl="2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400" b="0" strike="noStrike" spc="-1">
                <a:solidFill>
                  <a:srgbClr val="FFFFFF"/>
                </a:solidFill>
                <a:latin typeface="Trebuchet MS"/>
              </a:rPr>
              <a:t>Третій рівень структури</a:t>
            </a:r>
          </a:p>
          <a:p>
            <a:pPr marL="1600200" lvl="3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Четвертий рівень структури</a:t>
            </a:r>
          </a:p>
          <a:p>
            <a:pPr marL="2057400" lvl="4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П'ятий рівень структури</a:t>
            </a:r>
          </a:p>
          <a:p>
            <a:pPr marL="2057400" lvl="5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Шостий рівень структури</a:t>
            </a:r>
          </a:p>
          <a:p>
            <a:pPr marL="2057400" lvl="6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Сьомий рівень структури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&lt;дата/час&gt;</a:t>
            </a:r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uk-UA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2FA0A4EE-0E9B-4661-93C5-506670764F52}" type="slidenum">
              <a:rPr lang="en-US" sz="900" b="0" strike="noStrike" spc="-1">
                <a:solidFill>
                  <a:srgbClr val="90C226"/>
                </a:solidFill>
                <a:latin typeface="Arial"/>
              </a:rPr>
              <a:t>‹#›</a:t>
            </a:fld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53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cxnLst/>
              <a:rect l="l" t="t" r="r" b="b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cxnLst/>
              <a:rect l="l" t="t" r="r" b="b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cxnLst/>
              <a:rect l="l" t="t" r="r" b="b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1"/>
            <p:cNvSpPr/>
            <p:nvPr/>
          </p:nvSpPr>
          <p:spPr>
            <a:xfrm>
              <a:off x="-7920" y="-7920"/>
              <a:ext cx="86364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6C911D">
                <a:alpha val="8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PlaceHolder 12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uk-UA" sz="3600" b="0" strike="noStrike" spc="-1">
                <a:solidFill>
                  <a:srgbClr val="90C226"/>
                </a:solidFill>
                <a:latin typeface="Trebuchet MS"/>
              </a:rPr>
              <a:t>Для правки тексту заголовка клацніть мишею</a:t>
            </a:r>
          </a:p>
        </p:txBody>
      </p:sp>
      <p:sp>
        <p:nvSpPr>
          <p:cNvPr id="64" name="PlaceHolder 13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>
                <a:solidFill>
                  <a:srgbClr val="FFFFFF"/>
                </a:solidFill>
                <a:latin typeface="Trebuchet MS"/>
              </a:rPr>
              <a:t>Для редагування структури клацніть мишею</a:t>
            </a:r>
          </a:p>
          <a:p>
            <a:pPr marL="742680" lvl="1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0" strike="noStrike" spc="-1">
                <a:solidFill>
                  <a:srgbClr val="FFFFFF"/>
                </a:solidFill>
                <a:latin typeface="Trebuchet MS"/>
              </a:rPr>
              <a:t>Другий рівень структури</a:t>
            </a:r>
          </a:p>
          <a:p>
            <a:pPr marL="1143000" lvl="2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400" b="0" strike="noStrike" spc="-1">
                <a:solidFill>
                  <a:srgbClr val="FFFFFF"/>
                </a:solidFill>
                <a:latin typeface="Trebuchet MS"/>
              </a:rPr>
              <a:t>Третій рівень структури</a:t>
            </a:r>
          </a:p>
          <a:p>
            <a:pPr marL="1600200" lvl="3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Четвертий рівень структури</a:t>
            </a:r>
          </a:p>
          <a:p>
            <a:pPr marL="2057400" lvl="4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П'ятий рівень структури</a:t>
            </a:r>
          </a:p>
          <a:p>
            <a:pPr marL="2057400" lvl="5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Шостий рівень структури</a:t>
            </a:r>
          </a:p>
          <a:p>
            <a:pPr marL="2057400" lvl="6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Сьомий рівень структури</a:t>
            </a:r>
          </a:p>
        </p:txBody>
      </p:sp>
      <p:sp>
        <p:nvSpPr>
          <p:cNvPr id="65" name="PlaceHolder 14"/>
          <p:cNvSpPr>
            <a:spLocks noGrp="1"/>
          </p:cNvSpPr>
          <p:nvPr>
            <p:ph type="dt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&lt;дата/час&gt;</a:t>
            </a:r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ftr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uk-UA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2FEF3922-B199-47FB-BE04-F6FFB541D710}" type="slidenum">
              <a:rPr lang="en-US" sz="900" b="0" strike="noStrike" spc="-1">
                <a:solidFill>
                  <a:srgbClr val="90C226"/>
                </a:solidFill>
                <a:latin typeface="Arial"/>
              </a:rPr>
              <a:t>‹#›</a:t>
            </a:fld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105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cxnLst/>
              <a:rect l="l" t="t" r="r" b="b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cxnLst/>
              <a:rect l="l" t="t" r="r" b="b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9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0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cxnLst/>
              <a:rect l="l" t="t" r="r" b="b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1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" name="CustomShape 12"/>
          <p:cNvSpPr/>
          <p:nvPr/>
        </p:nvSpPr>
        <p:spPr>
          <a:xfrm>
            <a:off x="482760" y="790560"/>
            <a:ext cx="45720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en-US" sz="8000" b="0" strike="noStrike" spc="-1">
                <a:solidFill>
                  <a:srgbClr val="90C226"/>
                </a:solidFill>
                <a:latin typeface="Arial"/>
              </a:rPr>
              <a:t>“</a:t>
            </a:r>
            <a:endParaRPr lang="uk-UA" sz="8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6748560" y="2886120"/>
            <a:ext cx="4572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en-US" sz="8000" b="0" strike="noStrike" spc="-1">
                <a:solidFill>
                  <a:srgbClr val="90C226"/>
                </a:solidFill>
                <a:latin typeface="Arial"/>
              </a:rPr>
              <a:t>”</a:t>
            </a:r>
            <a:endParaRPr lang="uk-UA" sz="8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14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uk-UA" sz="3600" b="0" strike="noStrike" spc="-1">
                <a:solidFill>
                  <a:srgbClr val="90C226"/>
                </a:solidFill>
                <a:latin typeface="Trebuchet MS"/>
              </a:rPr>
              <a:t>Для правки тексту заголовка клацніть мишею</a:t>
            </a:r>
          </a:p>
        </p:txBody>
      </p:sp>
      <p:sp>
        <p:nvSpPr>
          <p:cNvPr id="118" name="PlaceHolder 15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>
                <a:solidFill>
                  <a:srgbClr val="FFFFFF"/>
                </a:solidFill>
                <a:latin typeface="Trebuchet MS"/>
              </a:rPr>
              <a:t>Для редагування структури клацніть мишею</a:t>
            </a:r>
          </a:p>
          <a:p>
            <a:pPr marL="742680" lvl="1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0" strike="noStrike" spc="-1">
                <a:solidFill>
                  <a:srgbClr val="FFFFFF"/>
                </a:solidFill>
                <a:latin typeface="Trebuchet MS"/>
              </a:rPr>
              <a:t>Другий рівень структури</a:t>
            </a:r>
          </a:p>
          <a:p>
            <a:pPr marL="1143000" lvl="2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400" b="0" strike="noStrike" spc="-1">
                <a:solidFill>
                  <a:srgbClr val="FFFFFF"/>
                </a:solidFill>
                <a:latin typeface="Trebuchet MS"/>
              </a:rPr>
              <a:t>Третій рівень структури</a:t>
            </a:r>
          </a:p>
          <a:p>
            <a:pPr marL="1600200" lvl="3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Четвертий рівень структури</a:t>
            </a:r>
          </a:p>
          <a:p>
            <a:pPr marL="2057400" lvl="4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П'ятий рівень структури</a:t>
            </a:r>
          </a:p>
          <a:p>
            <a:pPr marL="2057400" lvl="5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Шостий рівень структури</a:t>
            </a:r>
          </a:p>
          <a:p>
            <a:pPr marL="2057400" lvl="6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Сьомий рівень структури</a:t>
            </a:r>
          </a:p>
        </p:txBody>
      </p:sp>
      <p:sp>
        <p:nvSpPr>
          <p:cNvPr id="119" name="PlaceHolder 16"/>
          <p:cNvSpPr>
            <a:spLocks noGrp="1"/>
          </p:cNvSpPr>
          <p:nvPr>
            <p:ph type="dt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&lt;дата/час&gt;</a:t>
            </a:r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17"/>
          <p:cNvSpPr>
            <a:spLocks noGrp="1"/>
          </p:cNvSpPr>
          <p:nvPr>
            <p:ph type="ftr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uk-UA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18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ADAA8CAF-E5DB-4423-8855-E851A15A3E79}" type="slidenum">
              <a:rPr lang="en-US" sz="900" b="0" strike="noStrike" spc="-1">
                <a:solidFill>
                  <a:srgbClr val="90C226"/>
                </a:solidFill>
                <a:latin typeface="Arial"/>
              </a:rPr>
              <a:t>‹#›</a:t>
            </a:fld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159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4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5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cxnLst/>
              <a:rect l="l" t="t" r="r" b="b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6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cxnLst/>
              <a:rect l="l" t="t" r="r" b="b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7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8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9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10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cxnLst/>
              <a:rect l="l" t="t" r="r" b="b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11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9" name="CustomShape 12"/>
          <p:cNvSpPr/>
          <p:nvPr/>
        </p:nvSpPr>
        <p:spPr>
          <a:xfrm>
            <a:off x="482760" y="790560"/>
            <a:ext cx="45720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en-US" sz="8000" b="0" strike="noStrike" spc="-1">
                <a:solidFill>
                  <a:srgbClr val="90C226"/>
                </a:solidFill>
                <a:latin typeface="Arial"/>
              </a:rPr>
              <a:t>“</a:t>
            </a:r>
            <a:endParaRPr lang="uk-UA" sz="8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6748560" y="2886120"/>
            <a:ext cx="4572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en-US" sz="8000" b="0" strike="noStrike" spc="-1">
                <a:solidFill>
                  <a:srgbClr val="90C226"/>
                </a:solidFill>
                <a:latin typeface="Arial"/>
              </a:rPr>
              <a:t>”</a:t>
            </a:r>
            <a:endParaRPr lang="uk-UA" sz="8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14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uk-UA" sz="3600" b="0" strike="noStrike" spc="-1">
                <a:solidFill>
                  <a:srgbClr val="90C226"/>
                </a:solidFill>
                <a:latin typeface="Trebuchet MS"/>
              </a:rPr>
              <a:t>Для правки тексту заголовка клацніть мишею</a:t>
            </a:r>
          </a:p>
        </p:txBody>
      </p:sp>
      <p:sp>
        <p:nvSpPr>
          <p:cNvPr id="172" name="PlaceHolder 15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>
                <a:solidFill>
                  <a:srgbClr val="FFFFFF"/>
                </a:solidFill>
                <a:latin typeface="Trebuchet MS"/>
              </a:rPr>
              <a:t>Для редагування структури клацніть мишею</a:t>
            </a:r>
          </a:p>
          <a:p>
            <a:pPr marL="742680" lvl="1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0" strike="noStrike" spc="-1">
                <a:solidFill>
                  <a:srgbClr val="FFFFFF"/>
                </a:solidFill>
                <a:latin typeface="Trebuchet MS"/>
              </a:rPr>
              <a:t>Другий рівень структури</a:t>
            </a:r>
          </a:p>
          <a:p>
            <a:pPr marL="1143000" lvl="2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400" b="0" strike="noStrike" spc="-1">
                <a:solidFill>
                  <a:srgbClr val="FFFFFF"/>
                </a:solidFill>
                <a:latin typeface="Trebuchet MS"/>
              </a:rPr>
              <a:t>Третій рівень структури</a:t>
            </a:r>
          </a:p>
          <a:p>
            <a:pPr marL="1600200" lvl="3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Четвертий рівень структури</a:t>
            </a:r>
          </a:p>
          <a:p>
            <a:pPr marL="2057400" lvl="4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П'ятий рівень структури</a:t>
            </a:r>
          </a:p>
          <a:p>
            <a:pPr marL="2057400" lvl="5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Шостий рівень структури</a:t>
            </a:r>
          </a:p>
          <a:p>
            <a:pPr marL="2057400" lvl="6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FFFFFF"/>
                </a:solidFill>
                <a:latin typeface="Trebuchet MS"/>
              </a:rPr>
              <a:t>Сьомий рівень структури</a:t>
            </a:r>
          </a:p>
        </p:txBody>
      </p:sp>
      <p:sp>
        <p:nvSpPr>
          <p:cNvPr id="173" name="PlaceHolder 16"/>
          <p:cNvSpPr>
            <a:spLocks noGrp="1"/>
          </p:cNvSpPr>
          <p:nvPr>
            <p:ph type="dt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&lt;дата/час&gt;</a:t>
            </a:r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17"/>
          <p:cNvSpPr>
            <a:spLocks noGrp="1"/>
          </p:cNvSpPr>
          <p:nvPr>
            <p:ph type="ftr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uk-UA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18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8D2FE44-0E36-4B1C-A8DE-F2346998D7E5}" type="slidenum">
              <a:rPr lang="en-US" sz="900" b="0" strike="noStrike" spc="-1">
                <a:solidFill>
                  <a:srgbClr val="90C226"/>
                </a:solidFill>
                <a:latin typeface="Arial"/>
              </a:rPr>
              <a:t>‹#›</a:t>
            </a:fld>
            <a:endParaRPr lang="uk-UA" sz="9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49280" y="5260680"/>
            <a:ext cx="8383680" cy="1374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uk-UA" sz="29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Комплексна програма надання житлових кредитів окремим категоріям громадян у Львівській області на </a:t>
            </a:r>
            <a:r>
              <a:rPr lang="uk-UA" sz="29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2021-2025 </a:t>
            </a:r>
            <a:r>
              <a:rPr lang="uk-UA" sz="29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роки </a:t>
            </a:r>
            <a:endParaRPr lang="uk-UA" sz="2900" b="0" strike="noStrike" spc="-1" dirty="0">
              <a:solidFill>
                <a:srgbClr val="90C226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164288" y="620720"/>
            <a:ext cx="611280" cy="4680008"/>
          </a:xfrm>
          <a:custGeom>
            <a:avLst/>
            <a:gdLst/>
            <a:ahLst/>
            <a:cxnLst/>
            <a:rect l="0" t="0" r="r" b="b"/>
            <a:pathLst>
              <a:path w="1700" h="12802">
                <a:moveTo>
                  <a:pt x="0" y="0"/>
                </a:moveTo>
                <a:cubicBezTo>
                  <a:pt x="424" y="0"/>
                  <a:pt x="849" y="159"/>
                  <a:pt x="849" y="319"/>
                </a:cubicBezTo>
                <a:lnTo>
                  <a:pt x="849" y="6081"/>
                </a:lnTo>
                <a:cubicBezTo>
                  <a:pt x="849" y="6240"/>
                  <a:pt x="1274" y="6400"/>
                  <a:pt x="1699" y="6400"/>
                </a:cubicBezTo>
                <a:cubicBezTo>
                  <a:pt x="1274" y="6400"/>
                  <a:pt x="849" y="6560"/>
                  <a:pt x="849" y="6719"/>
                </a:cubicBezTo>
                <a:lnTo>
                  <a:pt x="849" y="12481"/>
                </a:lnTo>
                <a:cubicBezTo>
                  <a:pt x="849" y="12641"/>
                  <a:pt x="424" y="12801"/>
                  <a:pt x="0" y="12801"/>
                </a:cubicBezTo>
              </a:path>
            </a:pathLst>
          </a:cu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TextShape 2"/>
          <p:cNvSpPr txBox="1"/>
          <p:nvPr/>
        </p:nvSpPr>
        <p:spPr>
          <a:xfrm>
            <a:off x="7746277" y="2694711"/>
            <a:ext cx="648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2400" b="1" spc="-1" dirty="0" smtClean="0">
                <a:solidFill>
                  <a:srgbClr val="FFFFFF"/>
                </a:solidFill>
                <a:latin typeface="Arial"/>
              </a:rPr>
              <a:t>14</a:t>
            </a:r>
            <a:endParaRPr lang="uk-UA" sz="2400" b="1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" name="Об'є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527793"/>
              </p:ext>
            </p:extLst>
          </p:nvPr>
        </p:nvGraphicFramePr>
        <p:xfrm>
          <a:off x="1763688" y="1279343"/>
          <a:ext cx="5581408" cy="445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12818"/>
              </p:ext>
            </p:extLst>
          </p:nvPr>
        </p:nvGraphicFramePr>
        <p:xfrm>
          <a:off x="1259632" y="513131"/>
          <a:ext cx="5941447" cy="489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872000" y="432000"/>
            <a:ext cx="4248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Реалізовані проєкти</a:t>
            </a:r>
          </a:p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(приклади):</a:t>
            </a:r>
          </a:p>
        </p:txBody>
      </p:sp>
      <p:pic>
        <p:nvPicPr>
          <p:cNvPr id="2050" name="Picture 2" descr="C:\Users\Dell\Desktop\Нова папка (2)\с. Середина Яворівський р-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4962"/>
            <a:ext cx="451375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9496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67009" y="4803274"/>
            <a:ext cx="312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с.Середина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Яворівський район</a:t>
            </a:r>
            <a:endParaRPr lang="uk-UA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872000" y="432000"/>
            <a:ext cx="4248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Реалізовані проєкти</a:t>
            </a:r>
          </a:p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(приклади):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0" y="2492896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4533399" y="1484485"/>
            <a:ext cx="4088088" cy="273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4293" y="6327322"/>
            <a:ext cx="294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с.Лапаївка</a:t>
            </a: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Львівський 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uk-UA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335" y="4221089"/>
            <a:ext cx="275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с.Рудня</a:t>
            </a: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Самбірський 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uk-UA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872000" y="432000"/>
            <a:ext cx="4248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Реалізовані проєкти</a:t>
            </a:r>
          </a:p>
          <a:p>
            <a:pPr algn="ctr"/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(приклади):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9581"/>
            <a:ext cx="5436096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43550" y="5564115"/>
            <a:ext cx="2719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смт.Шкло</a:t>
            </a: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Яворівський р-н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r="7361" b="42228"/>
          <a:stretch/>
        </p:blipFill>
        <p:spPr>
          <a:xfrm>
            <a:off x="4716016" y="3116394"/>
            <a:ext cx="4254780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227367" y="6284745"/>
            <a:ext cx="2807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.Семенівка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Львівський </a:t>
            </a: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  <a:endParaRPr lang="uk-UA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27584" y="332656"/>
            <a:ext cx="7590052" cy="56736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uk-UA" sz="36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Перспективні напрямки:</a:t>
            </a:r>
            <a:endParaRPr lang="uk-UA" sz="3600" b="0" strike="noStrike" spc="-1" dirty="0">
              <a:solidFill>
                <a:srgbClr val="FFFFFF"/>
              </a:solidFill>
              <a:latin typeface="Trebuchet M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3764065"/>
              </p:ext>
            </p:extLst>
          </p:nvPr>
        </p:nvGraphicFramePr>
        <p:xfrm>
          <a:off x="1979712" y="1340768"/>
          <a:ext cx="56886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01200" y="0"/>
            <a:ext cx="8093160" cy="15969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Нормативна база Комплексної програми надання житлових кредитів окремим категоріям громадян у Львівській області на 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2021-2025 </a:t>
            </a:r>
            <a:r>
              <a:rPr lang="uk-UA" sz="20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роки в частині заходу підтримки індивідуального житлового будівництва на селі </a:t>
            </a:r>
            <a:r>
              <a:rPr lang="en-US" sz="20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“</a:t>
            </a:r>
            <a:r>
              <a:rPr lang="uk-UA" sz="20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Власний дім</a:t>
            </a:r>
            <a:r>
              <a:rPr lang="en-US" sz="20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”</a:t>
            </a:r>
            <a:endParaRPr lang="uk-UA" sz="2000" b="0" strike="noStrike" spc="-1" dirty="0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2021760" y="1728000"/>
            <a:ext cx="6834240" cy="4505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uk-UA" sz="1800" b="0" strike="noStrike" spc="-1">
                <a:solidFill>
                  <a:srgbClr val="FFFFFF"/>
                </a:solidFill>
                <a:latin typeface="Arial"/>
              </a:rPr>
              <a:t>                       </a:t>
            </a:r>
          </a:p>
          <a:p>
            <a:pPr algn="ctr"/>
            <a:endParaRPr lang="uk-UA" sz="18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uk-UA" sz="18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uk-UA" sz="18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uk-UA" sz="18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uk-UA" sz="18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1800" b="0" strike="noStrike" spc="-1">
                <a:solidFill>
                  <a:srgbClr val="FFFFFF"/>
                </a:solidFill>
                <a:latin typeface="Arial"/>
              </a:rPr>
              <a:t>                                                          </a:t>
            </a:r>
          </a:p>
        </p:txBody>
      </p:sp>
      <p:sp>
        <p:nvSpPr>
          <p:cNvPr id="223" name="CustomShape 3"/>
          <p:cNvSpPr/>
          <p:nvPr/>
        </p:nvSpPr>
        <p:spPr>
          <a:xfrm>
            <a:off x="3095998" y="3135377"/>
            <a:ext cx="5678436" cy="1008000"/>
          </a:xfrm>
          <a:custGeom>
            <a:avLst/>
            <a:gdLst/>
            <a:ahLst/>
            <a:cxnLst/>
            <a:rect l="0" t="0" r="r" b="b"/>
            <a:pathLst>
              <a:path w="15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5334" y="2801"/>
                </a:lnTo>
                <a:cubicBezTo>
                  <a:pt x="15567" y="2801"/>
                  <a:pt x="15801" y="2567"/>
                  <a:pt x="15801" y="2334"/>
                </a:cubicBezTo>
                <a:lnTo>
                  <a:pt x="15801" y="466"/>
                </a:lnTo>
                <a:cubicBezTo>
                  <a:pt x="15801" y="233"/>
                  <a:pt x="15567" y="0"/>
                  <a:pt x="15334" y="0"/>
                </a:cubicBezTo>
                <a:lnTo>
                  <a:pt x="466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1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●     </a:t>
            </a: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</a:rPr>
              <a:t>Комплексна програма надання житлових кредитів</a:t>
            </a:r>
            <a:endParaRPr lang="uk-UA" sz="1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</a:rPr>
              <a:t>     окремим категоріям громадян У Львівській області на</a:t>
            </a:r>
            <a:endParaRPr lang="uk-UA" sz="1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uk-UA" sz="1600" b="1" strike="noStrike" spc="-1" dirty="0" smtClean="0">
                <a:solidFill>
                  <a:srgbClr val="000000"/>
                </a:solidFill>
                <a:latin typeface="Times New Roman"/>
              </a:rPr>
              <a:t>2021-2025 роки</a:t>
            </a:r>
            <a:r>
              <a:rPr lang="uk-UA" sz="1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16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</a:rPr>
              <a:t>Рішення обласної ради від </a:t>
            </a:r>
            <a:r>
              <a:rPr lang="uk-UA" sz="1600" b="1" spc="-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uk-UA" sz="1600" b="1" strike="noStrike" spc="-1" dirty="0" smtClean="0">
                <a:solidFill>
                  <a:srgbClr val="000000"/>
                </a:solidFill>
                <a:latin typeface="Times New Roman"/>
              </a:rPr>
              <a:t>.02.2021</a:t>
            </a:r>
            <a:endParaRPr lang="uk-UA" sz="16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uk-UA" sz="1600" b="1" strike="noStrike" spc="-1" dirty="0" smtClean="0">
                <a:solidFill>
                  <a:srgbClr val="000000"/>
                </a:solidFill>
                <a:latin typeface="Times New Roman"/>
              </a:rPr>
              <a:t>№</a:t>
            </a:r>
            <a:r>
              <a:rPr lang="uk-UA" sz="1600" b="1" spc="-1" dirty="0" smtClean="0">
                <a:solidFill>
                  <a:srgbClr val="000000"/>
                </a:solidFill>
                <a:latin typeface="Times New Roman"/>
              </a:rPr>
              <a:t>58</a:t>
            </a:r>
            <a:r>
              <a:rPr lang="uk-UA" sz="1600" b="1" strike="noStrike" spc="-1" dirty="0" smtClean="0">
                <a:solidFill>
                  <a:srgbClr val="000000"/>
                </a:solidFill>
                <a:latin typeface="Times New Roman"/>
              </a:rPr>
              <a:t>, згідно з додатком 3)</a:t>
            </a:r>
            <a:endParaRPr lang="uk-UA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906120" y="374760"/>
            <a:ext cx="7483320" cy="626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998"/>
              </a:spcBef>
            </a:pPr>
            <a:endParaRPr lang="uk-UA" sz="1800" b="0" strike="noStrike" spc="-1" dirty="0">
              <a:solidFill>
                <a:srgbClr val="FFFFFF"/>
              </a:solidFill>
              <a:latin typeface="Trebuchet MS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uk-UA" sz="28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uk-UA" sz="2800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О</a:t>
            </a:r>
            <a:r>
              <a:rPr lang="uk-UA" sz="28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бласний </a:t>
            </a:r>
            <a:r>
              <a:rPr lang="uk-UA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фонд підтримки індивідуального житлового будівництва на селі – це спеціалізована кредитно-фінансова організація, створена для пільгового кредитування сільського житлового будівництва за комплексною програмою надання житлових кредитів окремим категоріям громадян у Львівській області на </a:t>
            </a:r>
            <a:r>
              <a:rPr lang="uk-UA" sz="28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2021-2025 </a:t>
            </a:r>
            <a:r>
              <a:rPr lang="uk-UA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роки</a:t>
            </a:r>
            <a:r>
              <a:rPr lang="en-US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uk-UA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в частині заходу підтримки індивідуального житлового будівництва на селі </a:t>
            </a:r>
            <a:r>
              <a:rPr lang="en-US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“</a:t>
            </a:r>
            <a:r>
              <a:rPr lang="uk-UA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Власний дім</a:t>
            </a:r>
            <a:r>
              <a:rPr lang="en-US" sz="28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”</a:t>
            </a:r>
            <a:endParaRPr lang="uk-UA" sz="2800" b="0" strike="noStrike" spc="-1" dirty="0">
              <a:solidFill>
                <a:srgbClr val="FFFFFF"/>
              </a:solidFill>
              <a:latin typeface="Trebuchet MS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endParaRPr lang="uk-UA" sz="2800" b="0" strike="noStrike" spc="-1" dirty="0">
              <a:solidFill>
                <a:srgbClr val="FFFFFF"/>
              </a:solidFill>
              <a:latin typeface="Trebuchet MS"/>
            </a:endParaRPr>
          </a:p>
          <a:p>
            <a:pPr marL="342720" indent="-342720">
              <a:lnSpc>
                <a:spcPct val="100000"/>
              </a:lnSpc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uk-UA" sz="2800" b="0" strike="noStrike" spc="-1" dirty="0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82120" y="-388800"/>
            <a:ext cx="7635960" cy="13744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uk-UA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Ми кредитуємо сільських забудовників, які</a:t>
            </a:r>
            <a:r>
              <a:rPr lang="uk-UA" sz="2800" b="1" strike="noStrike" spc="-1">
                <a:solidFill>
                  <a:srgbClr val="90C226"/>
                </a:solidFill>
                <a:latin typeface="Times New Roman"/>
                <a:ea typeface="Times New Roman"/>
              </a:rPr>
              <a:t>:</a:t>
            </a:r>
            <a:endParaRPr lang="uk-UA" sz="2800" b="0" strike="noStrike" spc="-1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26" name="Схема 3"/>
          <p:cNvPicPr/>
          <p:nvPr/>
        </p:nvPicPr>
        <p:blipFill>
          <a:blip r:embed="rId3"/>
          <a:stretch/>
        </p:blipFill>
        <p:spPr>
          <a:xfrm>
            <a:off x="1060560" y="1243080"/>
            <a:ext cx="7327800" cy="534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212480" y="833400"/>
            <a:ext cx="7016760" cy="766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uk-UA" sz="18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uk-UA" sz="36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Кредитні пакети:</a:t>
            </a:r>
            <a:endParaRPr lang="uk-UA" sz="3600" b="0" strike="noStrike" spc="-1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28" name="Схема 5"/>
          <p:cNvPicPr/>
          <p:nvPr/>
        </p:nvPicPr>
        <p:blipFill>
          <a:blip r:embed="rId4"/>
          <a:stretch/>
        </p:blipFill>
        <p:spPr>
          <a:xfrm>
            <a:off x="2127240" y="2054160"/>
            <a:ext cx="6114960" cy="40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523520" y="837720"/>
            <a:ext cx="7016760" cy="61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998"/>
              </a:spcBef>
            </a:pPr>
            <a:r>
              <a:rPr lang="uk-UA" sz="36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Параметри кредитування:</a:t>
            </a:r>
            <a:endParaRPr lang="uk-UA" sz="36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711440" y="1368000"/>
            <a:ext cx="6424560" cy="50832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uk-UA" sz="1800" b="0" strike="noStrike" spc="-1">
                <a:solidFill>
                  <a:srgbClr val="FFFFFF"/>
                </a:solidFill>
                <a:latin typeface="Arial"/>
              </a:rPr>
              <a:t>     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1684080" y="1512000"/>
            <a:ext cx="2608560" cy="432000"/>
          </a:xfrm>
          <a:custGeom>
            <a:avLst/>
            <a:gdLst/>
            <a:ahLst/>
            <a:cxnLst/>
            <a:rect l="0" t="0" r="r" b="b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29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/>
          <a:lstStyle/>
          <a:p>
            <a:pPr algn="ctr"/>
            <a:r>
              <a:rPr lang="uk-UA" sz="2200" b="1" strike="noStrike" spc="-1">
                <a:solidFill>
                  <a:srgbClr val="000000"/>
                </a:solidFill>
                <a:latin typeface="Times New Roman"/>
              </a:rPr>
              <a:t>400,0 тис. грн.</a:t>
            </a:r>
            <a:endParaRPr lang="uk-UA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1711440" y="2520000"/>
            <a:ext cx="2608560" cy="432000"/>
          </a:xfrm>
          <a:custGeom>
            <a:avLst/>
            <a:gdLst/>
            <a:ahLst/>
            <a:cxnLst/>
            <a:rect l="0" t="0" r="r" b="b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720" tIns="63720" rIns="108720" bIns="63720" anchor="ctr"/>
          <a:lstStyle/>
          <a:p>
            <a:pPr algn="ctr"/>
            <a:r>
              <a:rPr lang="uk-UA" sz="2200" b="1" strike="noStrike" spc="-1">
                <a:solidFill>
                  <a:srgbClr val="000000"/>
                </a:solidFill>
                <a:latin typeface="Times New Roman"/>
              </a:rPr>
              <a:t>300,0 тис. грн.</a:t>
            </a:r>
            <a:endParaRPr lang="uk-UA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1711440" y="3528000"/>
            <a:ext cx="2608560" cy="432000"/>
          </a:xfrm>
          <a:custGeom>
            <a:avLst/>
            <a:gdLst/>
            <a:ahLst/>
            <a:cxnLst/>
            <a:rect l="0" t="0" r="r" b="b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uk-UA" sz="2200" b="1" strike="noStrike" spc="-1">
                <a:solidFill>
                  <a:srgbClr val="060505"/>
                </a:solidFill>
                <a:latin typeface="Times New Roman"/>
              </a:rPr>
              <a:t>250,0 тис.грн.</a:t>
            </a:r>
            <a:endParaRPr lang="uk-UA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1711440" y="4608000"/>
            <a:ext cx="2608560" cy="432000"/>
          </a:xfrm>
          <a:custGeom>
            <a:avLst/>
            <a:gdLst/>
            <a:ahLst/>
            <a:cxnLst/>
            <a:rect l="0" t="0" r="r" b="b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uk-UA" sz="2200" b="1" strike="noStrike" spc="-1">
                <a:solidFill>
                  <a:srgbClr val="060505"/>
                </a:solidFill>
                <a:latin typeface="Times New Roman"/>
              </a:rPr>
              <a:t>до 20 років</a:t>
            </a:r>
            <a:endParaRPr lang="uk-UA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1656000" y="5616000"/>
            <a:ext cx="2608560" cy="432000"/>
          </a:xfrm>
          <a:custGeom>
            <a:avLst/>
            <a:gdLst/>
            <a:ahLst/>
            <a:cxnLst/>
            <a:rect l="0" t="0" r="r" b="b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uk-UA" sz="2200" b="1" strike="noStrike" spc="-1">
                <a:solidFill>
                  <a:srgbClr val="060505"/>
                </a:solidFill>
                <a:latin typeface="Times New Roman"/>
              </a:rPr>
              <a:t>3 %</a:t>
            </a:r>
            <a:endParaRPr lang="uk-UA" sz="2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312000" y="648000"/>
            <a:ext cx="2016000" cy="1296000"/>
          </a:xfrm>
          <a:custGeom>
            <a:avLst/>
            <a:gdLst/>
            <a:ahLst/>
            <a:cxnLst/>
            <a:rect l="0" t="0" r="r" b="b"/>
            <a:pathLst>
              <a:path w="5602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5000" y="3600"/>
                </a:lnTo>
                <a:cubicBezTo>
                  <a:pt x="5300" y="3600"/>
                  <a:pt x="5601" y="3300"/>
                  <a:pt x="5601" y="3000"/>
                </a:cubicBezTo>
                <a:lnTo>
                  <a:pt x="5601" y="600"/>
                </a:lnTo>
                <a:cubicBezTo>
                  <a:pt x="5601" y="300"/>
                  <a:pt x="5300" y="0"/>
                  <a:pt x="5000" y="0"/>
                </a:cubicBezTo>
                <a:lnTo>
                  <a:pt x="600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3384000" y="720000"/>
            <a:ext cx="2088000" cy="1296000"/>
          </a:xfrm>
          <a:custGeom>
            <a:avLst/>
            <a:gdLst/>
            <a:ahLst/>
            <a:cxnLst/>
            <a:rect l="0" t="0" r="r" b="b"/>
            <a:pathLst>
              <a:path w="5802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5200" y="3600"/>
                </a:lnTo>
                <a:cubicBezTo>
                  <a:pt x="5500" y="3600"/>
                  <a:pt x="5801" y="3300"/>
                  <a:pt x="5801" y="3000"/>
                </a:cubicBezTo>
                <a:lnTo>
                  <a:pt x="5801" y="600"/>
                </a:lnTo>
                <a:cubicBezTo>
                  <a:pt x="5801" y="300"/>
                  <a:pt x="5500" y="0"/>
                  <a:pt x="5200" y="0"/>
                </a:cubicBezTo>
                <a:lnTo>
                  <a:pt x="600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200" b="1" strike="noStrike" spc="-1" dirty="0">
                <a:solidFill>
                  <a:srgbClr val="060505"/>
                </a:solidFill>
                <a:latin typeface="Times New Roman"/>
              </a:rPr>
              <a:t>Програма 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uk-UA" sz="2200" b="1" strike="noStrike" spc="-1" dirty="0">
                <a:solidFill>
                  <a:srgbClr val="060505"/>
                </a:solidFill>
                <a:latin typeface="Times New Roman"/>
                <a:ea typeface="Times New Roman"/>
              </a:rPr>
              <a:t>«</a:t>
            </a:r>
            <a:r>
              <a:rPr lang="uk-UA" sz="2200" b="1" strike="noStrike" spc="-1" dirty="0">
                <a:solidFill>
                  <a:srgbClr val="060505"/>
                </a:solidFill>
                <a:latin typeface="Times New Roman"/>
              </a:rPr>
              <a:t>Власний Дім</a:t>
            </a:r>
            <a:r>
              <a:rPr lang="uk-UA" sz="2200" b="1" strike="noStrike" spc="-1" dirty="0">
                <a:solidFill>
                  <a:srgbClr val="060505"/>
                </a:solidFill>
                <a:latin typeface="Times New Roman"/>
                <a:ea typeface="Times New Roman"/>
              </a:rPr>
              <a:t>»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uk-UA" sz="2200" b="1" strike="noStrike" spc="-1" dirty="0" smtClean="0">
                <a:solidFill>
                  <a:srgbClr val="060505"/>
                </a:solidFill>
                <a:latin typeface="Times New Roman"/>
              </a:rPr>
              <a:t>2000-2022 рр.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1512000" y="2376000"/>
            <a:ext cx="1512000" cy="1008000"/>
          </a:xfrm>
          <a:custGeom>
            <a:avLst/>
            <a:gdLst/>
            <a:ahLst/>
            <a:cxnLst/>
            <a:rect l="0" t="0" r="r" b="b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1656000" y="2520000"/>
            <a:ext cx="1584000" cy="1008000"/>
          </a:xfrm>
          <a:custGeom>
            <a:avLst/>
            <a:gdLst/>
            <a:ahLst/>
            <a:cxnLst/>
            <a:rect l="0" t="0" r="r" b="b"/>
            <a:pathLst>
              <a:path w="44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934" y="2801"/>
                </a:lnTo>
                <a:cubicBezTo>
                  <a:pt x="4167" y="2801"/>
                  <a:pt x="4401" y="2567"/>
                  <a:pt x="4401" y="2334"/>
                </a:cubicBezTo>
                <a:lnTo>
                  <a:pt x="4401" y="466"/>
                </a:lnTo>
                <a:cubicBezTo>
                  <a:pt x="4401" y="233"/>
                  <a:pt x="4167" y="0"/>
                  <a:pt x="3934" y="0"/>
                </a:cubicBezTo>
                <a:lnTo>
                  <a:pt x="466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uk-UA" sz="2000" b="1" strike="noStrike" spc="-1" dirty="0">
                <a:solidFill>
                  <a:srgbClr val="060505"/>
                </a:solidFill>
                <a:latin typeface="Times New Roman"/>
              </a:rPr>
              <a:t>Інвестовано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200" b="1" spc="-1" dirty="0" smtClean="0">
                <a:solidFill>
                  <a:srgbClr val="060505"/>
                </a:solidFill>
                <a:latin typeface="Times New Roman"/>
              </a:rPr>
              <a:t>42</a:t>
            </a:r>
            <a:r>
              <a:rPr lang="uk-UA" sz="2200" b="1" strike="noStrike" spc="-1" dirty="0" smtClean="0">
                <a:solidFill>
                  <a:srgbClr val="060505"/>
                </a:solidFill>
                <a:latin typeface="Times New Roman"/>
              </a:rPr>
              <a:t>,23</a:t>
            </a:r>
            <a:r>
              <a:rPr lang="uk-UA" sz="2000" b="1" strike="noStrike" spc="-1" dirty="0" smtClean="0">
                <a:solidFill>
                  <a:srgbClr val="060505"/>
                </a:solidFill>
                <a:latin typeface="Times New Roman"/>
              </a:rPr>
              <a:t> 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 err="1">
                <a:solidFill>
                  <a:srgbClr val="060505"/>
                </a:solidFill>
                <a:latin typeface="Times New Roman"/>
              </a:rPr>
              <a:t>млн.грн</a:t>
            </a:r>
            <a:r>
              <a:rPr lang="uk-UA" sz="2000" b="1" strike="noStrike" spc="-1" dirty="0">
                <a:solidFill>
                  <a:srgbClr val="060505"/>
                </a:solidFill>
                <a:latin typeface="Times New Roman"/>
              </a:rPr>
              <a:t>. 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5688000" y="2448000"/>
            <a:ext cx="1512000" cy="1008000"/>
          </a:xfrm>
          <a:custGeom>
            <a:avLst/>
            <a:gdLst/>
            <a:ahLst/>
            <a:cxnLst/>
            <a:rect l="0" t="0" r="r" b="b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6"/>
          <p:cNvSpPr/>
          <p:nvPr/>
        </p:nvSpPr>
        <p:spPr>
          <a:xfrm>
            <a:off x="5904000" y="2592000"/>
            <a:ext cx="1512000" cy="1008000"/>
          </a:xfrm>
          <a:custGeom>
            <a:avLst/>
            <a:gdLst/>
            <a:ahLst/>
            <a:cxnLst/>
            <a:rect l="0" t="0" r="r" b="b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uk-UA" sz="2000" b="1" strike="noStrike" spc="-1" dirty="0">
                <a:solidFill>
                  <a:srgbClr val="060505"/>
                </a:solidFill>
                <a:latin typeface="Times New Roman"/>
              </a:rPr>
              <a:t>Охоплено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pc="-1" dirty="0" smtClean="0">
                <a:solidFill>
                  <a:srgbClr val="060505"/>
                </a:solidFill>
                <a:latin typeface="Times New Roman"/>
              </a:rPr>
              <a:t>496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 smtClean="0">
                <a:solidFill>
                  <a:srgbClr val="060505"/>
                </a:solidFill>
                <a:latin typeface="Times New Roman"/>
              </a:rPr>
              <a:t>Сім</a:t>
            </a:r>
            <a:r>
              <a:rPr lang="uk-UA" sz="2000" b="1" spc="-1" dirty="0" smtClean="0">
                <a:solidFill>
                  <a:srgbClr val="060505"/>
                </a:solidFill>
                <a:latin typeface="Times New Roman"/>
              </a:rPr>
              <a:t>ей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792000" y="4248000"/>
            <a:ext cx="2376000" cy="1152000"/>
          </a:xfrm>
          <a:custGeom>
            <a:avLst/>
            <a:gdLst/>
            <a:ahLst/>
            <a:cxnLst/>
            <a:rect l="0" t="0" r="r" b="b"/>
            <a:pathLst>
              <a:path w="6602" h="3202">
                <a:moveTo>
                  <a:pt x="533" y="0"/>
                </a:moveTo>
                <a:cubicBezTo>
                  <a:pt x="266" y="0"/>
                  <a:pt x="0" y="266"/>
                  <a:pt x="0" y="533"/>
                </a:cubicBezTo>
                <a:lnTo>
                  <a:pt x="0" y="2667"/>
                </a:lnTo>
                <a:cubicBezTo>
                  <a:pt x="0" y="2934"/>
                  <a:pt x="266" y="3201"/>
                  <a:pt x="533" y="3201"/>
                </a:cubicBezTo>
                <a:lnTo>
                  <a:pt x="6067" y="3201"/>
                </a:lnTo>
                <a:cubicBezTo>
                  <a:pt x="6334" y="3201"/>
                  <a:pt x="6601" y="2934"/>
                  <a:pt x="6601" y="2667"/>
                </a:cubicBezTo>
                <a:lnTo>
                  <a:pt x="6601" y="533"/>
                </a:lnTo>
                <a:cubicBezTo>
                  <a:pt x="6601" y="266"/>
                  <a:pt x="6334" y="0"/>
                  <a:pt x="6067" y="0"/>
                </a:cubicBezTo>
                <a:lnTo>
                  <a:pt x="533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8"/>
          <p:cNvSpPr/>
          <p:nvPr/>
        </p:nvSpPr>
        <p:spPr>
          <a:xfrm>
            <a:off x="3456000" y="4320000"/>
            <a:ext cx="1656000" cy="1440000"/>
          </a:xfrm>
          <a:custGeom>
            <a:avLst/>
            <a:gdLst/>
            <a:ahLst/>
            <a:cxnLst/>
            <a:rect l="0" t="0" r="r" b="b"/>
            <a:pathLst>
              <a:path w="46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3934" y="4000"/>
                </a:lnTo>
                <a:cubicBezTo>
                  <a:pt x="4267" y="4000"/>
                  <a:pt x="4601" y="3667"/>
                  <a:pt x="4601" y="3334"/>
                </a:cubicBezTo>
                <a:lnTo>
                  <a:pt x="4601" y="666"/>
                </a:lnTo>
                <a:cubicBezTo>
                  <a:pt x="4601" y="333"/>
                  <a:pt x="4267" y="0"/>
                  <a:pt x="3934" y="0"/>
                </a:cubicBezTo>
                <a:lnTo>
                  <a:pt x="666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9"/>
          <p:cNvSpPr/>
          <p:nvPr/>
        </p:nvSpPr>
        <p:spPr>
          <a:xfrm>
            <a:off x="5760000" y="4320000"/>
            <a:ext cx="1799640" cy="1367640"/>
          </a:xfrm>
          <a:custGeom>
            <a:avLst/>
            <a:gdLst/>
            <a:ahLst/>
            <a:cxnLst/>
            <a:rect l="0" t="0" r="r" b="b"/>
            <a:pathLst>
              <a:path w="5001" h="3801">
                <a:moveTo>
                  <a:pt x="633" y="0"/>
                </a:moveTo>
                <a:cubicBezTo>
                  <a:pt x="316" y="0"/>
                  <a:pt x="0" y="316"/>
                  <a:pt x="0" y="633"/>
                </a:cubicBezTo>
                <a:lnTo>
                  <a:pt x="0" y="3166"/>
                </a:lnTo>
                <a:cubicBezTo>
                  <a:pt x="0" y="3483"/>
                  <a:pt x="316" y="3800"/>
                  <a:pt x="633" y="3800"/>
                </a:cubicBezTo>
                <a:lnTo>
                  <a:pt x="4366" y="3800"/>
                </a:lnTo>
                <a:cubicBezTo>
                  <a:pt x="4683" y="3800"/>
                  <a:pt x="5000" y="3483"/>
                  <a:pt x="5000" y="3166"/>
                </a:cubicBezTo>
                <a:lnTo>
                  <a:pt x="5000" y="633"/>
                </a:lnTo>
                <a:cubicBezTo>
                  <a:pt x="5000" y="316"/>
                  <a:pt x="4683" y="0"/>
                  <a:pt x="4366" y="0"/>
                </a:cubicBezTo>
                <a:lnTo>
                  <a:pt x="633" y="0"/>
                </a:lnTo>
              </a:path>
            </a:pathLst>
          </a:custGeom>
          <a:solidFill>
            <a:srgbClr val="C5DE4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0"/>
          <p:cNvSpPr/>
          <p:nvPr/>
        </p:nvSpPr>
        <p:spPr>
          <a:xfrm>
            <a:off x="5904000" y="4464000"/>
            <a:ext cx="1872000" cy="1440000"/>
          </a:xfrm>
          <a:custGeom>
            <a:avLst/>
            <a:gdLst/>
            <a:ahLst/>
            <a:cxnLst/>
            <a:rect l="0" t="0" r="r" b="b"/>
            <a:pathLst>
              <a:path w="52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4534" y="4000"/>
                </a:lnTo>
                <a:cubicBezTo>
                  <a:pt x="4867" y="4000"/>
                  <a:pt x="5201" y="3667"/>
                  <a:pt x="5201" y="3334"/>
                </a:cubicBezTo>
                <a:lnTo>
                  <a:pt x="5201" y="666"/>
                </a:lnTo>
                <a:cubicBezTo>
                  <a:pt x="5201" y="333"/>
                  <a:pt x="4867" y="0"/>
                  <a:pt x="4534" y="0"/>
                </a:cubicBezTo>
                <a:lnTo>
                  <a:pt x="666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200" b="1" spc="-1" dirty="0" smtClean="0">
                <a:solidFill>
                  <a:srgbClr val="080708"/>
                </a:solidFill>
                <a:latin typeface="Times New Roman"/>
              </a:rPr>
              <a:t>24,69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200" b="1" strike="noStrike" spc="-1" dirty="0" err="1">
                <a:solidFill>
                  <a:srgbClr val="080708"/>
                </a:solidFill>
                <a:latin typeface="Times New Roman"/>
              </a:rPr>
              <a:t>млн.грн</a:t>
            </a:r>
            <a:r>
              <a:rPr lang="uk-UA" sz="2200" b="1" strike="noStrike" spc="-1" dirty="0">
                <a:solidFill>
                  <a:srgbClr val="080708"/>
                </a:solidFill>
                <a:latin typeface="Times New Roman"/>
              </a:rPr>
              <a:t>.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повернуто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до бюджетів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CustomShape 11"/>
          <p:cNvSpPr/>
          <p:nvPr/>
        </p:nvSpPr>
        <p:spPr>
          <a:xfrm>
            <a:off x="3600000" y="4464000"/>
            <a:ext cx="1656000" cy="1440000"/>
          </a:xfrm>
          <a:custGeom>
            <a:avLst/>
            <a:gdLst/>
            <a:ahLst/>
            <a:cxnLst/>
            <a:rect l="0" t="0" r="r" b="b"/>
            <a:pathLst>
              <a:path w="46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3934" y="4000"/>
                </a:lnTo>
                <a:cubicBezTo>
                  <a:pt x="4267" y="4000"/>
                  <a:pt x="4601" y="3667"/>
                  <a:pt x="4601" y="3334"/>
                </a:cubicBezTo>
                <a:lnTo>
                  <a:pt x="4601" y="666"/>
                </a:lnTo>
                <a:cubicBezTo>
                  <a:pt x="4601" y="333"/>
                  <a:pt x="4267" y="0"/>
                  <a:pt x="3934" y="0"/>
                </a:cubicBezTo>
                <a:lnTo>
                  <a:pt x="666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200" b="1" strike="noStrike" spc="-1" dirty="0" smtClean="0">
                <a:solidFill>
                  <a:srgbClr val="080708"/>
                </a:solidFill>
                <a:latin typeface="Times New Roman"/>
              </a:rPr>
              <a:t>99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Улаштовано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Інженерних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мереж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CustomShape 12"/>
          <p:cNvSpPr/>
          <p:nvPr/>
        </p:nvSpPr>
        <p:spPr>
          <a:xfrm>
            <a:off x="935640" y="4463640"/>
            <a:ext cx="2376000" cy="1152000"/>
          </a:xfrm>
          <a:custGeom>
            <a:avLst/>
            <a:gdLst/>
            <a:ahLst/>
            <a:cxnLst/>
            <a:rect l="0" t="0" r="r" b="b"/>
            <a:pathLst>
              <a:path w="6602" h="3202">
                <a:moveTo>
                  <a:pt x="533" y="0"/>
                </a:moveTo>
                <a:cubicBezTo>
                  <a:pt x="266" y="0"/>
                  <a:pt x="0" y="266"/>
                  <a:pt x="0" y="533"/>
                </a:cubicBezTo>
                <a:lnTo>
                  <a:pt x="0" y="2667"/>
                </a:lnTo>
                <a:cubicBezTo>
                  <a:pt x="0" y="2934"/>
                  <a:pt x="266" y="3201"/>
                  <a:pt x="533" y="3201"/>
                </a:cubicBezTo>
                <a:lnTo>
                  <a:pt x="6067" y="3201"/>
                </a:lnTo>
                <a:cubicBezTo>
                  <a:pt x="6334" y="3201"/>
                  <a:pt x="6601" y="2934"/>
                  <a:pt x="6601" y="2667"/>
                </a:cubicBezTo>
                <a:lnTo>
                  <a:pt x="6601" y="533"/>
                </a:lnTo>
                <a:cubicBezTo>
                  <a:pt x="6601" y="266"/>
                  <a:pt x="6334" y="0"/>
                  <a:pt x="6067" y="0"/>
                </a:cubicBezTo>
                <a:lnTo>
                  <a:pt x="533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200" b="1" strike="noStrike" spc="-1" dirty="0" smtClean="0">
                <a:solidFill>
                  <a:srgbClr val="000000"/>
                </a:solidFill>
                <a:latin typeface="Times New Roman"/>
              </a:rPr>
              <a:t>272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</a:rPr>
              <a:t>Споруджено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</a:rPr>
              <a:t>ж/б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48" name="Line 13"/>
          <p:cNvCxnSpPr>
            <a:stCxn id="236" idx="2"/>
            <a:endCxn id="238" idx="0"/>
          </p:cNvCxnSpPr>
          <p:nvPr/>
        </p:nvCxnSpPr>
        <p:spPr>
          <a:xfrm flipH="1">
            <a:off x="2268000" y="1944000"/>
            <a:ext cx="2052360" cy="432360"/>
          </a:xfrm>
          <a:prstGeom prst="bentConnector3">
            <a:avLst/>
          </a:prstGeom>
          <a:ln>
            <a:solidFill>
              <a:srgbClr val="1A812E"/>
            </a:solidFill>
          </a:ln>
        </p:spPr>
      </p:cxnSp>
      <p:cxnSp>
        <p:nvCxnSpPr>
          <p:cNvPr id="249" name="Line 14"/>
          <p:cNvCxnSpPr>
            <a:stCxn id="236" idx="2"/>
            <a:endCxn id="240" idx="0"/>
          </p:cNvCxnSpPr>
          <p:nvPr/>
        </p:nvCxnSpPr>
        <p:spPr>
          <a:xfrm>
            <a:off x="4320000" y="1944000"/>
            <a:ext cx="2124360" cy="504360"/>
          </a:xfrm>
          <a:prstGeom prst="bentConnector3">
            <a:avLst/>
          </a:prstGeom>
          <a:ln>
            <a:solidFill>
              <a:srgbClr val="1A812E"/>
            </a:solidFill>
          </a:ln>
        </p:spPr>
      </p:cxnSp>
      <p:cxnSp>
        <p:nvCxnSpPr>
          <p:cNvPr id="250" name="Line 15"/>
          <p:cNvCxnSpPr>
            <a:stCxn id="239" idx="2"/>
            <a:endCxn id="242" idx="0"/>
          </p:cNvCxnSpPr>
          <p:nvPr/>
        </p:nvCxnSpPr>
        <p:spPr>
          <a:xfrm flipH="1">
            <a:off x="1980000" y="3528000"/>
            <a:ext cx="468360" cy="720360"/>
          </a:xfrm>
          <a:prstGeom prst="bentConnector3">
            <a:avLst/>
          </a:prstGeom>
          <a:ln>
            <a:solidFill>
              <a:srgbClr val="1A812E"/>
            </a:solidFill>
          </a:ln>
        </p:spPr>
      </p:cxnSp>
      <p:cxnSp>
        <p:nvCxnSpPr>
          <p:cNvPr id="251" name="Line 16"/>
          <p:cNvCxnSpPr>
            <a:stCxn id="239" idx="2"/>
            <a:endCxn id="243" idx="0"/>
          </p:cNvCxnSpPr>
          <p:nvPr/>
        </p:nvCxnSpPr>
        <p:spPr>
          <a:xfrm>
            <a:off x="2448000" y="3528000"/>
            <a:ext cx="1836360" cy="792360"/>
          </a:xfrm>
          <a:prstGeom prst="bentConnector3">
            <a:avLst/>
          </a:prstGeom>
          <a:ln>
            <a:solidFill>
              <a:srgbClr val="1A812E"/>
            </a:solidFill>
          </a:ln>
        </p:spPr>
      </p:cxnSp>
      <p:sp>
        <p:nvSpPr>
          <p:cNvPr id="252" name="Line 17"/>
          <p:cNvSpPr/>
          <p:nvPr/>
        </p:nvSpPr>
        <p:spPr>
          <a:xfrm>
            <a:off x="6480000" y="3600000"/>
            <a:ext cx="0" cy="720000"/>
          </a:xfrm>
          <a:prstGeom prst="line">
            <a:avLst/>
          </a:prstGeom>
          <a:ln>
            <a:solidFill>
              <a:srgbClr val="1A81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01200" y="144000"/>
            <a:ext cx="6635096" cy="1073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r>
              <a:rPr lang="en-US" sz="33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202</a:t>
            </a:r>
            <a:r>
              <a:rPr lang="uk-UA" sz="3300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2</a:t>
            </a:r>
            <a:r>
              <a:rPr lang="uk-UA" sz="33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рік</a:t>
            </a:r>
            <a:endParaRPr lang="uk-UA" sz="3300" b="0" strike="noStrike" spc="-1" dirty="0">
              <a:solidFill>
                <a:srgbClr val="FFFFFF"/>
              </a:solidFill>
              <a:latin typeface="Trebuchet MS"/>
            </a:endParaRPr>
          </a:p>
          <a:p>
            <a:pPr algn="r">
              <a:lnSpc>
                <a:spcPct val="80000"/>
              </a:lnSpc>
              <a:spcBef>
                <a:spcPts val="998"/>
              </a:spcBef>
            </a:pPr>
            <a:endParaRPr lang="uk-UA" sz="3300" b="0" strike="noStrike" spc="-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601200" y="936000"/>
            <a:ext cx="6264000" cy="5760000"/>
          </a:xfrm>
          <a:custGeom>
            <a:avLst/>
            <a:gdLst/>
            <a:ahLst/>
            <a:cxnLst/>
            <a:rect l="0" t="0" r="r" b="b"/>
            <a:pathLst>
              <a:path w="17402" h="16002">
                <a:moveTo>
                  <a:pt x="8700" y="0"/>
                </a:moveTo>
                <a:lnTo>
                  <a:pt x="17401" y="16001"/>
                </a:lnTo>
                <a:lnTo>
                  <a:pt x="0" y="16001"/>
                </a:lnTo>
                <a:lnTo>
                  <a:pt x="8700" y="0"/>
                </a:lnTo>
              </a:path>
            </a:pathLst>
          </a:custGeom>
          <a:solidFill>
            <a:srgbClr val="9EC029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3"/>
          <p:cNvSpPr/>
          <p:nvPr/>
        </p:nvSpPr>
        <p:spPr>
          <a:xfrm>
            <a:off x="1224000" y="1512000"/>
            <a:ext cx="2448000" cy="360000"/>
          </a:xfrm>
          <a:custGeom>
            <a:avLst/>
            <a:gdLst/>
            <a:ahLst/>
            <a:cxnLst/>
            <a:rect l="0" t="0" r="r" b="b"/>
            <a:pathLst>
              <a:path w="6801" h="1002">
                <a:moveTo>
                  <a:pt x="166" y="0"/>
                </a:moveTo>
                <a:cubicBezTo>
                  <a:pt x="83" y="0"/>
                  <a:pt x="0" y="83"/>
                  <a:pt x="0" y="166"/>
                </a:cubicBezTo>
                <a:lnTo>
                  <a:pt x="0" y="834"/>
                </a:lnTo>
                <a:cubicBezTo>
                  <a:pt x="0" y="917"/>
                  <a:pt x="83" y="1001"/>
                  <a:pt x="166" y="1001"/>
                </a:cubicBezTo>
                <a:lnTo>
                  <a:pt x="6634" y="1001"/>
                </a:lnTo>
                <a:cubicBezTo>
                  <a:pt x="6717" y="1001"/>
                  <a:pt x="6800" y="917"/>
                  <a:pt x="6800" y="834"/>
                </a:cubicBezTo>
                <a:lnTo>
                  <a:pt x="6800" y="166"/>
                </a:lnTo>
                <a:cubicBezTo>
                  <a:pt x="6800" y="83"/>
                  <a:pt x="6717" y="0"/>
                  <a:pt x="6634" y="0"/>
                </a:cubicBezTo>
                <a:lnTo>
                  <a:pt x="166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uk-UA" sz="2200" b="1" spc="-1" dirty="0" smtClean="0">
                <a:solidFill>
                  <a:srgbClr val="080708"/>
                </a:solidFill>
                <a:latin typeface="Times New Roman"/>
              </a:rPr>
              <a:t>14</a:t>
            </a:r>
            <a:r>
              <a:rPr lang="uk-UA" sz="2200" b="1" strike="noStrike" spc="-1" dirty="0" smtClean="0">
                <a:solidFill>
                  <a:srgbClr val="080708"/>
                </a:solidFill>
                <a:latin typeface="Times New Roman"/>
              </a:rPr>
              <a:t> сім</a:t>
            </a:r>
            <a:r>
              <a:rPr lang="uk-UA" sz="2200" b="1" spc="-1" dirty="0" smtClean="0">
                <a:solidFill>
                  <a:srgbClr val="080708"/>
                </a:solidFill>
                <a:latin typeface="Times New Roman"/>
              </a:rPr>
              <a:t>ей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3744000" y="1872000"/>
            <a:ext cx="2844224" cy="504000"/>
          </a:xfrm>
          <a:custGeom>
            <a:avLst/>
            <a:gdLst/>
            <a:ahLst/>
            <a:cxnLst/>
            <a:rect l="0" t="0" r="r" b="b"/>
            <a:pathLst>
              <a:path w="7401" h="1401">
                <a:moveTo>
                  <a:pt x="233" y="0"/>
                </a:moveTo>
                <a:cubicBezTo>
                  <a:pt x="116" y="0"/>
                  <a:pt x="0" y="116"/>
                  <a:pt x="0" y="233"/>
                </a:cubicBezTo>
                <a:lnTo>
                  <a:pt x="0" y="1167"/>
                </a:lnTo>
                <a:cubicBezTo>
                  <a:pt x="0" y="1283"/>
                  <a:pt x="116" y="1400"/>
                  <a:pt x="233" y="1400"/>
                </a:cubicBezTo>
                <a:lnTo>
                  <a:pt x="7167" y="1400"/>
                </a:lnTo>
                <a:cubicBezTo>
                  <a:pt x="7283" y="1400"/>
                  <a:pt x="7400" y="1283"/>
                  <a:pt x="7400" y="1167"/>
                </a:cubicBezTo>
                <a:lnTo>
                  <a:pt x="7400" y="233"/>
                </a:lnTo>
                <a:cubicBezTo>
                  <a:pt x="7400" y="116"/>
                  <a:pt x="7283" y="0"/>
                  <a:pt x="7167" y="0"/>
                </a:cubicBezTo>
                <a:lnTo>
                  <a:pt x="233" y="0"/>
                </a:lnTo>
              </a:path>
            </a:pathLst>
          </a:custGeom>
          <a:solidFill>
            <a:srgbClr val="FFFFFF">
              <a:alpha val="95000"/>
            </a:srgbClr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uk-UA" sz="2000" b="1" spc="-1" dirty="0">
                <a:solidFill>
                  <a:srgbClr val="080708"/>
                </a:solidFill>
                <a:latin typeface="Times New Roman"/>
              </a:rPr>
              <a:t>9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сімей 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(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Обл. бюджет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) 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1152000" y="2304000"/>
            <a:ext cx="2520000" cy="648000"/>
          </a:xfrm>
          <a:custGeom>
            <a:avLst/>
            <a:gdLst/>
            <a:ahLst/>
            <a:cxnLst/>
            <a:rect l="0" t="0" r="r" b="b"/>
            <a:pathLst>
              <a:path w="70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6700" y="1800"/>
                </a:lnTo>
                <a:cubicBezTo>
                  <a:pt x="6850" y="1800"/>
                  <a:pt x="7001" y="1650"/>
                  <a:pt x="7001" y="1500"/>
                </a:cubicBezTo>
                <a:lnTo>
                  <a:pt x="7001" y="300"/>
                </a:lnTo>
                <a:cubicBezTo>
                  <a:pt x="7001" y="150"/>
                  <a:pt x="6850" y="0"/>
                  <a:pt x="6700" y="0"/>
                </a:cubicBezTo>
                <a:lnTo>
                  <a:pt x="300" y="0"/>
                </a:lnTo>
              </a:path>
            </a:pathLst>
          </a:custGeom>
          <a:solidFill>
            <a:srgbClr val="FFFFFF"/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uk-UA" sz="2000" b="0" strike="noStrike" spc="-1" dirty="0" smtClean="0">
                <a:solidFill>
                  <a:srgbClr val="FFFFFF"/>
                </a:solidFill>
                <a:latin typeface="Times New Roman"/>
              </a:rPr>
              <a:t>3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2516,4 тис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. 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грн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.</a:t>
            </a:r>
            <a:endParaRPr lang="uk-UA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3924000" y="2592000"/>
            <a:ext cx="3312296" cy="504000"/>
          </a:xfrm>
          <a:custGeom>
            <a:avLst/>
            <a:gdLst/>
            <a:ahLst/>
            <a:cxnLst/>
            <a:rect l="0" t="0" r="r" b="b"/>
            <a:pathLst>
              <a:path w="8602" h="1401">
                <a:moveTo>
                  <a:pt x="233" y="0"/>
                </a:moveTo>
                <a:cubicBezTo>
                  <a:pt x="116" y="0"/>
                  <a:pt x="0" y="116"/>
                  <a:pt x="0" y="233"/>
                </a:cubicBezTo>
                <a:lnTo>
                  <a:pt x="0" y="1167"/>
                </a:lnTo>
                <a:cubicBezTo>
                  <a:pt x="0" y="1283"/>
                  <a:pt x="116" y="1400"/>
                  <a:pt x="233" y="1400"/>
                </a:cubicBezTo>
                <a:lnTo>
                  <a:pt x="8367" y="1400"/>
                </a:lnTo>
                <a:cubicBezTo>
                  <a:pt x="8484" y="1400"/>
                  <a:pt x="8601" y="1283"/>
                  <a:pt x="8601" y="1167"/>
                </a:cubicBezTo>
                <a:lnTo>
                  <a:pt x="8601" y="233"/>
                </a:lnTo>
                <a:cubicBezTo>
                  <a:pt x="8601" y="116"/>
                  <a:pt x="8484" y="0"/>
                  <a:pt x="8367" y="0"/>
                </a:cubicBezTo>
                <a:lnTo>
                  <a:pt x="233" y="0"/>
                </a:lnTo>
              </a:path>
            </a:pathLst>
          </a:custGeom>
          <a:solidFill>
            <a:srgbClr val="FFFFFF"/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uk-UA" sz="2000" b="1" spc="-1" dirty="0" smtClean="0">
                <a:solidFill>
                  <a:srgbClr val="080708"/>
                </a:solidFill>
                <a:latin typeface="Times New Roman"/>
              </a:rPr>
              <a:t>1516,4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тис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. грн.(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Обл. бюджет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)</a:t>
            </a:r>
            <a:endParaRPr lang="uk-UA" sz="2000" b="1" strike="noStrike" spc="-1" dirty="0">
              <a:solidFill>
                <a:srgbClr val="080708"/>
              </a:solidFill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360000" y="3456000"/>
            <a:ext cx="7344000" cy="1656000"/>
          </a:xfrm>
          <a:custGeom>
            <a:avLst/>
            <a:gdLst/>
            <a:ahLst/>
            <a:cxnLst/>
            <a:rect l="0" t="0" r="r" b="b"/>
            <a:pathLst>
              <a:path w="20401" h="4602">
                <a:moveTo>
                  <a:pt x="766" y="0"/>
                </a:moveTo>
                <a:cubicBezTo>
                  <a:pt x="383" y="0"/>
                  <a:pt x="0" y="383"/>
                  <a:pt x="0" y="766"/>
                </a:cubicBezTo>
                <a:lnTo>
                  <a:pt x="0" y="3834"/>
                </a:lnTo>
                <a:cubicBezTo>
                  <a:pt x="0" y="4217"/>
                  <a:pt x="383" y="4601"/>
                  <a:pt x="766" y="4601"/>
                </a:cubicBezTo>
                <a:lnTo>
                  <a:pt x="19634" y="4601"/>
                </a:lnTo>
                <a:cubicBezTo>
                  <a:pt x="20017" y="4601"/>
                  <a:pt x="20400" y="4217"/>
                  <a:pt x="20400" y="3834"/>
                </a:cubicBezTo>
                <a:lnTo>
                  <a:pt x="20400" y="766"/>
                </a:lnTo>
                <a:cubicBezTo>
                  <a:pt x="20400" y="383"/>
                  <a:pt x="20017" y="0"/>
                  <a:pt x="19634" y="0"/>
                </a:cubicBezTo>
                <a:lnTo>
                  <a:pt x="766" y="0"/>
                </a:lnTo>
              </a:path>
            </a:pathLst>
          </a:custGeom>
          <a:solidFill>
            <a:srgbClr val="FFFFFF"/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Скеровано:</a:t>
            </a:r>
            <a:endParaRPr lang="uk-UA" sz="2000" b="0" strike="noStrike" spc="-1" dirty="0">
              <a:solidFill>
                <a:srgbClr val="080708"/>
              </a:solidFill>
              <a:latin typeface="Arial"/>
            </a:endParaRPr>
          </a:p>
          <a:p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- на будівництво ж/б — </a:t>
            </a:r>
            <a:r>
              <a:rPr lang="uk-UA" sz="2000" b="1" spc="-1" dirty="0" smtClean="0">
                <a:solidFill>
                  <a:srgbClr val="080708"/>
                </a:solidFill>
                <a:latin typeface="Times New Roman"/>
              </a:rPr>
              <a:t>1016,4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тис. грн. / </a:t>
            </a:r>
            <a:r>
              <a:rPr lang="uk-UA" sz="2000" b="1" spc="-1" dirty="0">
                <a:solidFill>
                  <a:srgbClr val="080708"/>
                </a:solidFill>
                <a:latin typeface="Times New Roman"/>
              </a:rPr>
              <a:t>4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об’єкти</a:t>
            </a:r>
            <a:endParaRPr lang="uk-UA" sz="2000" b="0" strike="noStrike" spc="-1" dirty="0">
              <a:solidFill>
                <a:srgbClr val="080708"/>
              </a:solidFill>
              <a:latin typeface="Arial"/>
            </a:endParaRPr>
          </a:p>
          <a:p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- на добудову (реконструкцію ж/б) — </a:t>
            </a:r>
            <a:r>
              <a:rPr lang="uk-UA" sz="2000" b="1" spc="-1" dirty="0" smtClean="0">
                <a:solidFill>
                  <a:srgbClr val="080708"/>
                </a:solidFill>
                <a:latin typeface="Times New Roman"/>
              </a:rPr>
              <a:t>5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00 </a:t>
            </a:r>
            <a:r>
              <a:rPr lang="uk-UA" sz="2000" b="1" strike="noStrike" spc="-1" dirty="0" err="1" smtClean="0">
                <a:solidFill>
                  <a:srgbClr val="080708"/>
                </a:solidFill>
                <a:latin typeface="Times New Roman"/>
              </a:rPr>
              <a:t>тис.грн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. / </a:t>
            </a:r>
            <a:r>
              <a:rPr lang="uk-UA" sz="2000" b="1" spc="-1" dirty="0">
                <a:solidFill>
                  <a:srgbClr val="080708"/>
                </a:solidFill>
                <a:latin typeface="Times New Roman"/>
              </a:rPr>
              <a:t>5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об’єктів</a:t>
            </a:r>
            <a:endParaRPr lang="uk-UA" sz="2000" b="0" strike="noStrike" spc="-1" dirty="0">
              <a:solidFill>
                <a:srgbClr val="080708"/>
              </a:solidFill>
              <a:latin typeface="Arial"/>
            </a:endParaRPr>
          </a:p>
        </p:txBody>
      </p:sp>
      <p:sp>
        <p:nvSpPr>
          <p:cNvPr id="260" name="CustomShape 8"/>
          <p:cNvSpPr/>
          <p:nvPr/>
        </p:nvSpPr>
        <p:spPr>
          <a:xfrm>
            <a:off x="2160000" y="5760000"/>
            <a:ext cx="3528000" cy="792000"/>
          </a:xfrm>
          <a:custGeom>
            <a:avLst/>
            <a:gdLst/>
            <a:ahLst/>
            <a:cxnLst/>
            <a:rect l="0" t="0" r="r" b="b"/>
            <a:pathLst>
              <a:path w="98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9434" y="2201"/>
                </a:lnTo>
                <a:cubicBezTo>
                  <a:pt x="9617" y="2201"/>
                  <a:pt x="9801" y="2017"/>
                  <a:pt x="9801" y="1834"/>
                </a:cubicBezTo>
                <a:lnTo>
                  <a:pt x="9801" y="366"/>
                </a:lnTo>
                <a:cubicBezTo>
                  <a:pt x="9801" y="183"/>
                  <a:pt x="9617" y="0"/>
                  <a:pt x="9434" y="0"/>
                </a:cubicBezTo>
                <a:lnTo>
                  <a:pt x="366" y="0"/>
                </a:lnTo>
              </a:path>
            </a:pathLst>
          </a:custGeom>
          <a:solidFill>
            <a:srgbClr val="FFFFFF"/>
          </a:solidFill>
          <a:ln>
            <a:solidFill>
              <a:srgbClr val="9EC02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Повернуто до бюджетів</a:t>
            </a:r>
            <a:endParaRPr lang="uk-UA" sz="2000" b="1" strike="noStrike" spc="-1" dirty="0">
              <a:solidFill>
                <a:srgbClr val="080708"/>
              </a:solidFill>
              <a:latin typeface="Arial"/>
            </a:endParaRPr>
          </a:p>
          <a:p>
            <a:pPr algn="ctr"/>
            <a:r>
              <a:rPr lang="uk-UA" sz="2000" b="1" spc="-1" dirty="0" smtClean="0">
                <a:solidFill>
                  <a:srgbClr val="080708"/>
                </a:solidFill>
                <a:latin typeface="Times New Roman"/>
              </a:rPr>
              <a:t>2882,0 </a:t>
            </a:r>
            <a:r>
              <a:rPr lang="uk-UA" sz="2000" b="1" strike="noStrike" spc="-1" dirty="0" smtClean="0">
                <a:solidFill>
                  <a:srgbClr val="080708"/>
                </a:solidFill>
                <a:latin typeface="Times New Roman"/>
              </a:rPr>
              <a:t> </a:t>
            </a:r>
            <a:r>
              <a:rPr lang="uk-UA" sz="2000" b="1" strike="noStrike" spc="-1" dirty="0">
                <a:solidFill>
                  <a:srgbClr val="080708"/>
                </a:solidFill>
                <a:latin typeface="Times New Roman"/>
              </a:rPr>
              <a:t>тис. грн.</a:t>
            </a:r>
            <a:endParaRPr lang="uk-UA" sz="2000" b="1" strike="noStrike" spc="-1" dirty="0">
              <a:solidFill>
                <a:srgbClr val="080708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01200" y="936000"/>
            <a:ext cx="6264000" cy="5760000"/>
          </a:xfrm>
          <a:custGeom>
            <a:avLst/>
            <a:gdLst/>
            <a:ahLst/>
            <a:cxnLst/>
            <a:rect l="0" t="0" r="r" b="b"/>
            <a:pathLst>
              <a:path w="17402" h="16002">
                <a:moveTo>
                  <a:pt x="8700" y="0"/>
                </a:moveTo>
                <a:lnTo>
                  <a:pt x="17401" y="16001"/>
                </a:lnTo>
                <a:lnTo>
                  <a:pt x="0" y="16001"/>
                </a:lnTo>
                <a:lnTo>
                  <a:pt x="8700" y="0"/>
                </a:lnTo>
              </a:path>
            </a:pathLst>
          </a:custGeom>
          <a:solidFill>
            <a:srgbClr val="9EC029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TextShape 2"/>
          <p:cNvSpPr txBox="1"/>
          <p:nvPr/>
        </p:nvSpPr>
        <p:spPr>
          <a:xfrm>
            <a:off x="1656000" y="224640"/>
            <a:ext cx="42969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 sz="36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Прогноз на </a:t>
            </a:r>
            <a:r>
              <a:rPr lang="uk-UA" sz="3600" b="1" strike="noStrike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2023 </a:t>
            </a:r>
            <a:r>
              <a:rPr lang="uk-UA" sz="36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рік</a:t>
            </a:r>
            <a:endParaRPr lang="uk-UA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2362320" y="1711440"/>
            <a:ext cx="27496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54A0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2000</a:t>
            </a:r>
            <a:r>
              <a:rPr lang="uk-UA" sz="28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,0 </a:t>
            </a:r>
            <a:r>
              <a:rPr lang="uk-UA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тис. </a:t>
            </a:r>
            <a:r>
              <a:rPr lang="uk-UA" sz="28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грн.</a:t>
            </a:r>
            <a:endParaRPr lang="uk-UA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080000" y="2736000"/>
            <a:ext cx="259560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uk-UA" sz="22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uk-UA" sz="22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000,0 </a:t>
            </a: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тис. </a:t>
            </a:r>
            <a:r>
              <a:rPr lang="uk-UA" sz="22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грн.</a:t>
            </a:r>
            <a:r>
              <a:rPr dirty="0"/>
              <a:t/>
            </a:r>
            <a:br>
              <a:rPr dirty="0"/>
            </a:b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(обласний бюджет)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3888000" y="2736000"/>
            <a:ext cx="290160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1000,0 тис. </a:t>
            </a:r>
            <a:r>
              <a:rPr lang="uk-UA" sz="22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грн.</a:t>
            </a:r>
            <a:r>
              <a:rPr dirty="0"/>
              <a:t/>
            </a:r>
            <a:br>
              <a:rPr dirty="0"/>
            </a:b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(державний бюджет)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CustomShape 7"/>
          <p:cNvSpPr/>
          <p:nvPr/>
        </p:nvSpPr>
        <p:spPr>
          <a:xfrm>
            <a:off x="1340640" y="4725144"/>
            <a:ext cx="4927680" cy="109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Введення в експлуатацію </a:t>
            </a:r>
            <a:r>
              <a:rPr lang="uk-UA" sz="22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sz="22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будинків та влаштування мереж у </a:t>
            </a:r>
            <a:r>
              <a:rPr lang="uk-UA" sz="22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uk-UA" sz="22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садибах</a:t>
            </a:r>
            <a:endParaRPr lang="uk-UA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344</Words>
  <Application>Microsoft Office PowerPoint</Application>
  <PresentationFormat>Экран (4:3)</PresentationFormat>
  <Paragraphs>88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Taras</dc:creator>
  <cp:lastModifiedBy>HP</cp:lastModifiedBy>
  <cp:revision>270</cp:revision>
  <cp:lastPrinted>2022-12-28T14:14:18Z</cp:lastPrinted>
  <dcterms:created xsi:type="dcterms:W3CDTF">2013-08-21T21:17:07Z</dcterms:created>
  <dcterms:modified xsi:type="dcterms:W3CDTF">2023-02-14T15:13:08Z</dcterms:modified>
  <dc:language>uk-UA</dc:language>
</cp:coreProperties>
</file>